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78" r:id="rId6"/>
    <p:sldId id="279" r:id="rId7"/>
    <p:sldId id="259" r:id="rId8"/>
    <p:sldId id="260" r:id="rId9"/>
    <p:sldId id="262" r:id="rId10"/>
    <p:sldId id="264" r:id="rId11"/>
    <p:sldId id="265" r:id="rId12"/>
    <p:sldId id="266" r:id="rId13"/>
    <p:sldId id="261" r:id="rId14"/>
    <p:sldId id="267" r:id="rId15"/>
    <p:sldId id="26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FF57A31-ED03-4BE1-9AD6-35F01AAF1580}">
          <p14:sldIdLst>
            <p14:sldId id="256"/>
            <p14:sldId id="257"/>
            <p14:sldId id="258"/>
            <p14:sldId id="268"/>
            <p14:sldId id="278"/>
            <p14:sldId id="279"/>
            <p14:sldId id="259"/>
            <p14:sldId id="260"/>
            <p14:sldId id="262"/>
            <p14:sldId id="264"/>
            <p14:sldId id="265"/>
            <p14:sldId id="266"/>
            <p14:sldId id="261"/>
            <p14:sldId id="267"/>
            <p14:sldId id="263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80"/>
            <p14:sldId id="282"/>
            <p14:sldId id="281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07" autoAdjust="0"/>
  </p:normalViewPr>
  <p:slideViewPr>
    <p:cSldViewPr snapToGrid="0">
      <p:cViewPr varScale="1">
        <p:scale>
          <a:sx n="80" d="100"/>
          <a:sy n="80" d="100"/>
        </p:scale>
        <p:origin x="7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24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69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8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84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98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78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01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04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67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21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17BD94-B583-4BB8-9F6F-A3817DC2C4FA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93D18D-ECC8-42AA-A90F-29CE3D031417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5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F2B72-E9EE-EE85-FFD9-42951F34C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6147"/>
            <a:ext cx="9144000" cy="2820463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</a:rPr>
              <a:t>Importance of wind in fire scenarios based on coupled simulations of an open</a:t>
            </a:r>
            <a:br>
              <a:rPr lang="en-US" sz="3600" dirty="0">
                <a:effectLst/>
                <a:latin typeface="Arial" panose="020B0604020202020204" pitchFamily="34" charset="0"/>
              </a:rPr>
            </a:br>
            <a:r>
              <a:rPr lang="en-US" sz="3600" dirty="0">
                <a:effectLst/>
                <a:latin typeface="Arial" panose="020B0604020202020204" pitchFamily="34" charset="0"/>
              </a:rPr>
              <a:t>car park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2BD825B-782D-32A0-D041-27684CFFD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145" y="5202238"/>
            <a:ext cx="9144000" cy="1655762"/>
          </a:xfrm>
        </p:spPr>
        <p:txBody>
          <a:bodyPr/>
          <a:lstStyle/>
          <a:p>
            <a:r>
              <a:rPr lang="pl-PL" dirty="0"/>
              <a:t>Bartosz Miechówka</a:t>
            </a:r>
          </a:p>
        </p:txBody>
      </p:sp>
      <p:pic>
        <p:nvPicPr>
          <p:cNvPr id="6" name="Obraz 3">
            <a:extLst>
              <a:ext uri="{FF2B5EF4-FFF2-40B4-BE49-F238E27FC236}">
                <a16:creationId xmlns:a16="http://schemas.microsoft.com/office/drawing/2014/main" id="{4111B72D-112A-9E1D-E3C7-EE0D0C1F7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9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0C9E-E172-0353-D478-B0203911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F109-5E63-55F2-9327-260210BEA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main goal is to improve framework defined in “Wind and Fire Coupled Modelling” parts 1 and 2 by W</a:t>
            </a:r>
            <a:r>
              <a:rPr lang="pl-PL" dirty="0" err="1"/>
              <a:t>ęgrzyński</a:t>
            </a:r>
            <a:r>
              <a:rPr lang="pl-PL" dirty="0"/>
              <a:t> and Lipiecki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Updated framework could result in new research possibilities for technical solutions and their improvement in regards to wind effects.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76EB8-9C9E-5D3B-92D4-DA129DAD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87" y="2578769"/>
            <a:ext cx="7639026" cy="2734303"/>
          </a:xfrm>
          <a:prstGeom prst="rect">
            <a:avLst/>
          </a:prstGeom>
        </p:spPr>
      </p:pic>
      <p:pic>
        <p:nvPicPr>
          <p:cNvPr id="8" name="Obraz 3">
            <a:extLst>
              <a:ext uri="{FF2B5EF4-FFF2-40B4-BE49-F238E27FC236}">
                <a16:creationId xmlns:a16="http://schemas.microsoft.com/office/drawing/2014/main" id="{233740F2-B8B5-4D91-D22F-82AC6C866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E040-531D-5DE6-8303-AE649002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757B-F7E6-E0B8-AB1B-0D8CBBD8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go</a:t>
            </a:r>
            <a:r>
              <a:rPr lang="pl-PL" dirty="0"/>
              <a:t>al</a:t>
            </a:r>
            <a:r>
              <a:rPr lang="en-US" dirty="0"/>
              <a:t> is to determine the effect of various wind conditions on large scale building fire experiments. </a:t>
            </a:r>
          </a:p>
          <a:p>
            <a:endParaRPr lang="en-US" dirty="0"/>
          </a:p>
          <a:p>
            <a:r>
              <a:rPr lang="en-US" dirty="0"/>
              <a:t>Conducting large scale fire experiments in expensive and scarce, understanding of what uncertainty is involved to the experiment due to exposure of wind is crucial.</a:t>
            </a:r>
          </a:p>
          <a:p>
            <a:endParaRPr lang="en-US" dirty="0"/>
          </a:p>
          <a:p>
            <a:r>
              <a:rPr lang="en-US" dirty="0"/>
              <a:t>The objective is to determine the maximum wind velocity, at witch its effect are negligible to the fire.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8743ADA-A6D0-D526-E419-EAF96C7CD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DE86-876C-4660-84A5-0BE91EB1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Polish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F5AC-2402-D749-F1C2-A2276B6B8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main goal here is confronting polish regulations about fire safe of open car parks and conclude if they should be changed or not.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53BD1E-D066-7A2E-987F-C9709B17F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6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13DF5-FEDA-3627-C19B-C4C93EA8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scope</a:t>
            </a:r>
            <a:r>
              <a:rPr lang="pl-PL" dirty="0"/>
              <a:t> of the </a:t>
            </a:r>
            <a:r>
              <a:rPr lang="pl-PL" dirty="0" err="1"/>
              <a:t>work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E1E962-D196-252E-0350-AEBE93453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7110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Acquire data about: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Number and type of cars;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Number of car park spaces;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Number of car fires;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Car fire tests;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Wind specifics;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Calculate probability of fire;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 computational models;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Calculate probable fire scenarios;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Run simulations;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Validate method in aerodynamic </a:t>
            </a:r>
            <a:r>
              <a:rPr lang="pl-PL" dirty="0"/>
              <a:t>tunel;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 conclusions.</a:t>
            </a:r>
          </a:p>
          <a:p>
            <a:endParaRPr lang="pl-PL" dirty="0"/>
          </a:p>
        </p:txBody>
      </p:sp>
      <p:pic>
        <p:nvPicPr>
          <p:cNvPr id="5" name="Obraz 3">
            <a:extLst>
              <a:ext uri="{FF2B5EF4-FFF2-40B4-BE49-F238E27FC236}">
                <a16:creationId xmlns:a16="http://schemas.microsoft.com/office/drawing/2014/main" id="{11818385-26F8-01B9-D71F-375A982F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686E69-E26F-D764-1E57-85BB7ED71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175" y="0"/>
            <a:ext cx="10058400" cy="3566160"/>
          </a:xfrm>
        </p:spPr>
        <p:txBody>
          <a:bodyPr/>
          <a:lstStyle/>
          <a:p>
            <a:r>
              <a:rPr lang="en-US" dirty="0"/>
              <a:t>Formed hypothesis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4216FF-0AD6-2E47-15EE-C646E442C3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All wind conditions affect fire outcomes to some degree. Above a particular threshold value of wind velocity, these effects must be considered as significant.</a:t>
            </a:r>
          </a:p>
        </p:txBody>
      </p:sp>
      <p:pic>
        <p:nvPicPr>
          <p:cNvPr id="6" name="Obraz 3">
            <a:extLst>
              <a:ext uri="{FF2B5EF4-FFF2-40B4-BE49-F238E27FC236}">
                <a16:creationId xmlns:a16="http://schemas.microsoft.com/office/drawing/2014/main" id="{AB80BBE2-740B-9343-FBD4-87FD3DB7D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40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33B7-CC15-94AC-E0C2-98B4AFB1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about cars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96E69-3774-9E7A-CC22-055C9438A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obtained from Central Statistical Office.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2CC1A5-BCC9-5DA0-1852-6E56A4F9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AF0D85-B2B6-6675-0AA8-823F15ECD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91260"/>
              </p:ext>
            </p:extLst>
          </p:nvPr>
        </p:nvGraphicFramePr>
        <p:xfrm>
          <a:off x="1036319" y="2345524"/>
          <a:ext cx="10433784" cy="3573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975">
                  <a:extLst>
                    <a:ext uri="{9D8B030D-6E8A-4147-A177-3AD203B41FA5}">
                      <a16:colId xmlns:a16="http://schemas.microsoft.com/office/drawing/2014/main" val="996923410"/>
                    </a:ext>
                  </a:extLst>
                </a:gridCol>
                <a:gridCol w="1470131">
                  <a:extLst>
                    <a:ext uri="{9D8B030D-6E8A-4147-A177-3AD203B41FA5}">
                      <a16:colId xmlns:a16="http://schemas.microsoft.com/office/drawing/2014/main" val="422779665"/>
                    </a:ext>
                  </a:extLst>
                </a:gridCol>
                <a:gridCol w="1913449">
                  <a:extLst>
                    <a:ext uri="{9D8B030D-6E8A-4147-A177-3AD203B41FA5}">
                      <a16:colId xmlns:a16="http://schemas.microsoft.com/office/drawing/2014/main" val="126187795"/>
                    </a:ext>
                  </a:extLst>
                </a:gridCol>
                <a:gridCol w="2197768">
                  <a:extLst>
                    <a:ext uri="{9D8B030D-6E8A-4147-A177-3AD203B41FA5}">
                      <a16:colId xmlns:a16="http://schemas.microsoft.com/office/drawing/2014/main" val="2750843535"/>
                    </a:ext>
                  </a:extLst>
                </a:gridCol>
                <a:gridCol w="1748590">
                  <a:extLst>
                    <a:ext uri="{9D8B030D-6E8A-4147-A177-3AD203B41FA5}">
                      <a16:colId xmlns:a16="http://schemas.microsoft.com/office/drawing/2014/main" val="2743627659"/>
                    </a:ext>
                  </a:extLst>
                </a:gridCol>
                <a:gridCol w="1475871">
                  <a:extLst>
                    <a:ext uri="{9D8B030D-6E8A-4147-A177-3AD203B41FA5}">
                      <a16:colId xmlns:a16="http://schemas.microsoft.com/office/drawing/2014/main" val="327186557"/>
                    </a:ext>
                  </a:extLst>
                </a:gridCol>
              </a:tblGrid>
              <a:tr h="4309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 err="1">
                          <a:effectLst/>
                        </a:rPr>
                        <a:t>Year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&lt;1400kg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1400-1650 kg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1650-1900 kg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&gt;1900kg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</a:rPr>
                        <a:t>OVR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566580"/>
                  </a:ext>
                </a:extLst>
              </a:tr>
              <a:tr h="4309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2017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</a:rPr>
                        <a:t>271039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257322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307693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425749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1261803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994847"/>
                  </a:ext>
                </a:extLst>
              </a:tr>
              <a:tr h="4309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2018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270542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262520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333687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466174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1332923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812744"/>
                  </a:ext>
                </a:extLst>
              </a:tr>
              <a:tr h="4309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2019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</a:rPr>
                        <a:t>269280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</a:rPr>
                        <a:t>264530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355972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503436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1393218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4047059"/>
                  </a:ext>
                </a:extLst>
              </a:tr>
              <a:tr h="13686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Avg. Number of cars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270287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261457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</a:rPr>
                        <a:t>332451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</a:rPr>
                        <a:t>465120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1393218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9133206"/>
                  </a:ext>
                </a:extLst>
              </a:tr>
              <a:tr h="4309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Avg. 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20.4%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</a:rPr>
                        <a:t>19.7%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</a:rPr>
                        <a:t>25.0%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</a:rPr>
                        <a:t>34.9%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947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3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D546-DFCC-619C-7E5B-D1F24724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about parking spaces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7B3F8FB-EC4B-DDA4-D126-FB89BA2BEA0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6596294"/>
                  </p:ext>
                </p:extLst>
              </p:nvPr>
            </p:nvGraphicFramePr>
            <p:xfrm>
              <a:off x="673769" y="1909011"/>
              <a:ext cx="10908627" cy="37698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29852">
                      <a:extLst>
                        <a:ext uri="{9D8B030D-6E8A-4147-A177-3AD203B41FA5}">
                          <a16:colId xmlns:a16="http://schemas.microsoft.com/office/drawing/2014/main" val="547887143"/>
                        </a:ext>
                      </a:extLst>
                    </a:gridCol>
                    <a:gridCol w="562253">
                      <a:extLst>
                        <a:ext uri="{9D8B030D-6E8A-4147-A177-3AD203B41FA5}">
                          <a16:colId xmlns:a16="http://schemas.microsoft.com/office/drawing/2014/main" val="255144435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3015789739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940052730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1144443910"/>
                        </a:ext>
                      </a:extLst>
                    </a:gridCol>
                    <a:gridCol w="661460">
                      <a:extLst>
                        <a:ext uri="{9D8B030D-6E8A-4147-A177-3AD203B41FA5}">
                          <a16:colId xmlns:a16="http://schemas.microsoft.com/office/drawing/2014/main" val="2790541045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449146799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3004969324"/>
                        </a:ext>
                      </a:extLst>
                    </a:gridCol>
                    <a:gridCol w="661460">
                      <a:extLst>
                        <a:ext uri="{9D8B030D-6E8A-4147-A177-3AD203B41FA5}">
                          <a16:colId xmlns:a16="http://schemas.microsoft.com/office/drawing/2014/main" val="1477763337"/>
                        </a:ext>
                      </a:extLst>
                    </a:gridCol>
                    <a:gridCol w="661460">
                      <a:extLst>
                        <a:ext uri="{9D8B030D-6E8A-4147-A177-3AD203B41FA5}">
                          <a16:colId xmlns:a16="http://schemas.microsoft.com/office/drawing/2014/main" val="3602295521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2172583230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2628350677"/>
                        </a:ext>
                      </a:extLst>
                    </a:gridCol>
                    <a:gridCol w="661460">
                      <a:extLst>
                        <a:ext uri="{9D8B030D-6E8A-4147-A177-3AD203B41FA5}">
                          <a16:colId xmlns:a16="http://schemas.microsoft.com/office/drawing/2014/main" val="1676936177"/>
                        </a:ext>
                      </a:extLst>
                    </a:gridCol>
                  </a:tblGrid>
                  <a:tr h="6852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Parametr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Work days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Saturday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Sunday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060357"/>
                      </a:ext>
                    </a:extLst>
                  </a:tr>
                  <a:tr h="7228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Hour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13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4595674"/>
                      </a:ext>
                    </a:extLst>
                  </a:tr>
                  <a:tr h="78727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𝐀𝐯𝐠</m:t>
                                </m:r>
                                <m:r>
                                  <a:rPr lang="en-US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.  </m:t>
                                </m:r>
                                <m:r>
                                  <a:rPr lang="en-US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𝐟𝐢𝐥𝐥</m:t>
                                </m:r>
                                <m:r>
                                  <a:rPr lang="en-US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[%]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6.47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77.61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78.68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11.68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4.41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13.64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14.06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8.56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4.87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14.66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13.73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8.68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35034297"/>
                      </a:ext>
                    </a:extLst>
                  </a:tr>
                  <a:tr h="7872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 i="0" dirty="0">
                              <a:effectLst/>
                            </a:rPr>
                            <a:t>Avg.</a:t>
                          </a:r>
                          <a:r>
                            <a:rPr lang="en-US" sz="1800" b="1" i="0" baseline="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smtClean="0">
                                  <a:effectLst/>
                                </a:rPr>
                                <m:t>number</m:t>
                              </m:r>
                              <m:r>
                                <m:rPr>
                                  <m:nor/>
                                </m:rPr>
                                <a:rPr lang="en-US" sz="1800" b="1" i="0" smtClean="0">
                                  <a:effectLst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1" i="0" smtClean="0">
                                  <a:effectLst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1800" b="1" i="0" smtClean="0">
                                  <a:effectLst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1" i="0" smtClean="0">
                                  <a:effectLst/>
                                </a:rPr>
                                <m:t>parking</m:t>
                              </m:r>
                              <m:r>
                                <m:rPr>
                                  <m:nor/>
                                </m:rPr>
                                <a:rPr lang="en-US" sz="1800" b="1" i="0" smtClean="0">
                                  <a:effectLst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b="1" i="0" smtClean="0">
                                  <a:effectLst/>
                                </a:rPr>
                                <m:t>spaces</m:t>
                              </m:r>
                            </m:oMath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1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296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2112281"/>
                      </a:ext>
                    </a:extLst>
                  </a:tr>
                  <a:tr h="7872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𝐀𝐯𝐠</m:t>
                              </m:r>
                              <m:r>
                                <a:rPr lang="en-US" sz="18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Number of cars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230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233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35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40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42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43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41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540186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7B3F8FB-EC4B-DDA4-D126-FB89BA2BEA0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6596294"/>
                  </p:ext>
                </p:extLst>
              </p:nvPr>
            </p:nvGraphicFramePr>
            <p:xfrm>
              <a:off x="673769" y="1909011"/>
              <a:ext cx="10908627" cy="37698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29852">
                      <a:extLst>
                        <a:ext uri="{9D8B030D-6E8A-4147-A177-3AD203B41FA5}">
                          <a16:colId xmlns:a16="http://schemas.microsoft.com/office/drawing/2014/main" val="547887143"/>
                        </a:ext>
                      </a:extLst>
                    </a:gridCol>
                    <a:gridCol w="562253">
                      <a:extLst>
                        <a:ext uri="{9D8B030D-6E8A-4147-A177-3AD203B41FA5}">
                          <a16:colId xmlns:a16="http://schemas.microsoft.com/office/drawing/2014/main" val="255144435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3015789739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940052730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1144443910"/>
                        </a:ext>
                      </a:extLst>
                    </a:gridCol>
                    <a:gridCol w="661460">
                      <a:extLst>
                        <a:ext uri="{9D8B030D-6E8A-4147-A177-3AD203B41FA5}">
                          <a16:colId xmlns:a16="http://schemas.microsoft.com/office/drawing/2014/main" val="2790541045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449146799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3004969324"/>
                        </a:ext>
                      </a:extLst>
                    </a:gridCol>
                    <a:gridCol w="661460">
                      <a:extLst>
                        <a:ext uri="{9D8B030D-6E8A-4147-A177-3AD203B41FA5}">
                          <a16:colId xmlns:a16="http://schemas.microsoft.com/office/drawing/2014/main" val="1477763337"/>
                        </a:ext>
                      </a:extLst>
                    </a:gridCol>
                    <a:gridCol w="661460">
                      <a:extLst>
                        <a:ext uri="{9D8B030D-6E8A-4147-A177-3AD203B41FA5}">
                          <a16:colId xmlns:a16="http://schemas.microsoft.com/office/drawing/2014/main" val="3602295521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2172583230"/>
                        </a:ext>
                      </a:extLst>
                    </a:gridCol>
                    <a:gridCol w="781526">
                      <a:extLst>
                        <a:ext uri="{9D8B030D-6E8A-4147-A177-3AD203B41FA5}">
                          <a16:colId xmlns:a16="http://schemas.microsoft.com/office/drawing/2014/main" val="2628350677"/>
                        </a:ext>
                      </a:extLst>
                    </a:gridCol>
                    <a:gridCol w="661460">
                      <a:extLst>
                        <a:ext uri="{9D8B030D-6E8A-4147-A177-3AD203B41FA5}">
                          <a16:colId xmlns:a16="http://schemas.microsoft.com/office/drawing/2014/main" val="1676936177"/>
                        </a:ext>
                      </a:extLst>
                    </a:gridCol>
                  </a:tblGrid>
                  <a:tr h="6852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Parametr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Work days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Saturday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Sunday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060357"/>
                      </a:ext>
                    </a:extLst>
                  </a:tr>
                  <a:tr h="7228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Hour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13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4595674"/>
                      </a:ext>
                    </a:extLst>
                  </a:tr>
                  <a:tr h="7872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73" t="-182171" r="-390437" b="-2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6.47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77.61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78.68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11.68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4.41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13.64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14.06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8.56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4.87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14.66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13.73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8.68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35034297"/>
                      </a:ext>
                    </a:extLst>
                  </a:tr>
                  <a:tr h="7872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73" t="-280000" r="-390437" b="-100769"/>
                          </a:stretch>
                        </a:blipFill>
                      </a:tcPr>
                    </a:tc>
                    <a:tc gridSpan="1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296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2112281"/>
                      </a:ext>
                    </a:extLst>
                  </a:tr>
                  <a:tr h="7872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73" t="-382946" r="-390437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230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233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35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40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42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43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41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5401861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Obraz 3">
            <a:extLst>
              <a:ext uri="{FF2B5EF4-FFF2-40B4-BE49-F238E27FC236}">
                <a16:creationId xmlns:a16="http://schemas.microsoft.com/office/drawing/2014/main" id="{3851DBEA-5913-85F9-8777-500065EF66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/>
          <a:stretch/>
        </p:blipFill>
        <p:spPr>
          <a:xfrm>
            <a:off x="8877300" y="1"/>
            <a:ext cx="33147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43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5184-DE5A-E670-4147-DFF5BFE8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about car 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6213-A80F-F11A-E0F0-F4C6D76C2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about car fires collected from city headquarters of State Fire Service in Warsaw.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5AEEBC-251B-1F3E-26F3-F89D6A25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D7F6CBF-A183-AA48-FA5D-75717CDEE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525392"/>
                  </p:ext>
                </p:extLst>
              </p:nvPr>
            </p:nvGraphicFramePr>
            <p:xfrm>
              <a:off x="1036320" y="2370903"/>
              <a:ext cx="10058400" cy="3340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29200">
                      <a:extLst>
                        <a:ext uri="{9D8B030D-6E8A-4147-A177-3AD203B41FA5}">
                          <a16:colId xmlns:a16="http://schemas.microsoft.com/office/drawing/2014/main" val="4128168584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114702618"/>
                        </a:ext>
                      </a:extLst>
                    </a:gridCol>
                  </a:tblGrid>
                  <a:tr h="477523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Number of fires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044901"/>
                      </a:ext>
                    </a:extLst>
                  </a:tr>
                  <a:tr h="4775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2017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308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13987553"/>
                      </a:ext>
                    </a:extLst>
                  </a:tr>
                  <a:tr h="4775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 dirty="0">
                              <a:effectLst/>
                            </a:rPr>
                            <a:t>2018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330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06917859"/>
                      </a:ext>
                    </a:extLst>
                  </a:tr>
                  <a:tr h="4775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2019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320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39063237"/>
                      </a:ext>
                    </a:extLst>
                  </a:tr>
                  <a:tr h="474949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𝐀𝐯𝐠</m:t>
                                </m:r>
                                <m:r>
                                  <a:rPr lang="en-US" sz="1600" b="1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 </m:t>
                                </m:r>
                                <m:r>
                                  <a:rPr lang="en-US" sz="1600" b="1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𝐧𝐮𝐦𝐛𝐞𝐫</m:t>
                                </m:r>
                                <m:r>
                                  <a:rPr lang="en-US" sz="1600" b="1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b="1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𝐨𝐟</m:t>
                                </m:r>
                                <m:r>
                                  <a:rPr lang="en-US" sz="1600" b="1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b="1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𝐟𝐢𝐫𝐞𝐬</m:t>
                                </m:r>
                              </m:oMath>
                            </m:oMathPara>
                          </a14:m>
                          <a:endParaRPr lang="en-US" sz="160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0079706"/>
                      </a:ext>
                    </a:extLst>
                  </a:tr>
                  <a:tr h="4775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Yearly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319.3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6301485"/>
                      </a:ext>
                    </a:extLst>
                  </a:tr>
                  <a:tr h="4775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 dirty="0">
                              <a:effectLst/>
                            </a:rPr>
                            <a:t>D</a:t>
                          </a:r>
                          <a:r>
                            <a:rPr lang="en-US" sz="1600" dirty="0" err="1">
                              <a:effectLst/>
                            </a:rPr>
                            <a:t>aily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 dirty="0">
                              <a:effectLst/>
                            </a:rPr>
                            <a:t>0.875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708994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D7F6CBF-A183-AA48-FA5D-75717CDEE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525392"/>
                  </p:ext>
                </p:extLst>
              </p:nvPr>
            </p:nvGraphicFramePr>
            <p:xfrm>
              <a:off x="1036320" y="2370903"/>
              <a:ext cx="10058400" cy="33400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29200">
                      <a:extLst>
                        <a:ext uri="{9D8B030D-6E8A-4147-A177-3AD203B41FA5}">
                          <a16:colId xmlns:a16="http://schemas.microsoft.com/office/drawing/2014/main" val="4128168584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114702618"/>
                        </a:ext>
                      </a:extLst>
                    </a:gridCol>
                  </a:tblGrid>
                  <a:tr h="477523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Number of fires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044901"/>
                      </a:ext>
                    </a:extLst>
                  </a:tr>
                  <a:tr h="4775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2017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308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13987553"/>
                      </a:ext>
                    </a:extLst>
                  </a:tr>
                  <a:tr h="4775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 dirty="0">
                              <a:effectLst/>
                            </a:rPr>
                            <a:t>2018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330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06917859"/>
                      </a:ext>
                    </a:extLst>
                  </a:tr>
                  <a:tr h="4775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2019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320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39063237"/>
                      </a:ext>
                    </a:extLst>
                  </a:tr>
                  <a:tr h="47494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21" t="-405128" r="-303" b="-20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0079706"/>
                      </a:ext>
                    </a:extLst>
                  </a:tr>
                  <a:tr h="4775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Yearly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>
                              <a:effectLst/>
                            </a:rPr>
                            <a:t>319.3</a:t>
                          </a:r>
                          <a:endParaRPr lang="en-US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86301485"/>
                      </a:ext>
                    </a:extLst>
                  </a:tr>
                  <a:tr h="4775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 dirty="0">
                              <a:effectLst/>
                            </a:rPr>
                            <a:t>D</a:t>
                          </a:r>
                          <a:r>
                            <a:rPr lang="en-US" sz="1600" dirty="0" err="1">
                              <a:effectLst/>
                            </a:rPr>
                            <a:t>aily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600" dirty="0">
                              <a:effectLst/>
                            </a:rPr>
                            <a:t>0.875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708994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0504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76B9-159A-B170-1809-3BA76DF8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about fire test res</a:t>
            </a:r>
            <a:r>
              <a:rPr lang="pl-PL" dirty="0" err="1"/>
              <a:t>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2019FAA2-2096-05CE-091F-1877683AE8A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26252977"/>
                  </p:ext>
                </p:extLst>
              </p:nvPr>
            </p:nvGraphicFramePr>
            <p:xfrm>
              <a:off x="1097279" y="1892968"/>
              <a:ext cx="10058400" cy="41869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13881">
                      <a:extLst>
                        <a:ext uri="{9D8B030D-6E8A-4147-A177-3AD203B41FA5}">
                          <a16:colId xmlns:a16="http://schemas.microsoft.com/office/drawing/2014/main" val="3959898039"/>
                        </a:ext>
                      </a:extLst>
                    </a:gridCol>
                    <a:gridCol w="1887028">
                      <a:extLst>
                        <a:ext uri="{9D8B030D-6E8A-4147-A177-3AD203B41FA5}">
                          <a16:colId xmlns:a16="http://schemas.microsoft.com/office/drawing/2014/main" val="3387016683"/>
                        </a:ext>
                      </a:extLst>
                    </a:gridCol>
                    <a:gridCol w="1889904">
                      <a:extLst>
                        <a:ext uri="{9D8B030D-6E8A-4147-A177-3AD203B41FA5}">
                          <a16:colId xmlns:a16="http://schemas.microsoft.com/office/drawing/2014/main" val="3853114821"/>
                        </a:ext>
                      </a:extLst>
                    </a:gridCol>
                    <a:gridCol w="1884153">
                      <a:extLst>
                        <a:ext uri="{9D8B030D-6E8A-4147-A177-3AD203B41FA5}">
                          <a16:colId xmlns:a16="http://schemas.microsoft.com/office/drawing/2014/main" val="1828525673"/>
                        </a:ext>
                      </a:extLst>
                    </a:gridCol>
                    <a:gridCol w="1883434">
                      <a:extLst>
                        <a:ext uri="{9D8B030D-6E8A-4147-A177-3AD203B41FA5}">
                          <a16:colId xmlns:a16="http://schemas.microsoft.com/office/drawing/2014/main" val="4072600099"/>
                        </a:ext>
                      </a:extLst>
                    </a:gridCol>
                  </a:tblGrid>
                  <a:tr h="294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 err="1">
                              <a:effectLst/>
                            </a:rPr>
                            <a:t>Paramet</a:t>
                          </a:r>
                          <a:r>
                            <a:rPr lang="en-US" sz="1800" dirty="0">
                              <a:effectLst/>
                            </a:rPr>
                            <a:t>er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XL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6566904"/>
                      </a:ext>
                    </a:extLst>
                  </a:tr>
                  <a:tr h="483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Avg</m:t>
                                </m:r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mass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 [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kg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1103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1493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1731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1920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19260551"/>
                      </a:ext>
                    </a:extLst>
                  </a:tr>
                  <a:tr h="483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Avg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. 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PHHR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 [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kW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4553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6446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6319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3332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87814457"/>
                      </a:ext>
                    </a:extLst>
                  </a:tr>
                  <a:tr h="483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Avg</m:t>
                                </m:r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pl-PL" sz="1800" baseline="-25000">
                                    <a:effectLst/>
                                  </a:rPr>
                                  <m:t>PHRR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[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min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24.7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23.4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10.9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34.4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63959905"/>
                      </a:ext>
                    </a:extLst>
                  </a:tr>
                  <a:tr h="294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Avg</m:t>
                              </m:r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pl-PL" sz="1800">
                                  <a:effectLst/>
                                </a:rPr>
                                <m:t>THR</m:t>
                              </m:r>
                            </m:oMath>
                          </a14:m>
                          <a:r>
                            <a:rPr lang="pl-PL" sz="1800">
                              <a:effectLst/>
                            </a:rPr>
                            <a:t> [MJ]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4640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6922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5635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7648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33980156"/>
                      </a:ext>
                    </a:extLst>
                  </a:tr>
                  <a:tr h="294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 err="1">
                              <a:effectLst/>
                            </a:rPr>
                            <a:t>Percent</a:t>
                          </a:r>
                          <a:r>
                            <a:rPr lang="en-US" sz="1800" dirty="0" err="1">
                              <a:effectLst/>
                            </a:rPr>
                            <a:t>i</a:t>
                          </a:r>
                          <a:r>
                            <a:rPr lang="pl-PL" sz="1800" dirty="0">
                              <a:effectLst/>
                            </a:rPr>
                            <a:t>l</a:t>
                          </a:r>
                          <a:r>
                            <a:rPr lang="en-US" sz="1800" dirty="0">
                              <a:effectLst/>
                            </a:rPr>
                            <a:t>e</a:t>
                          </a:r>
                          <a:r>
                            <a:rPr lang="pl-PL" sz="1800" dirty="0">
                              <a:effectLst/>
                            </a:rPr>
                            <a:t> 50 THR [MJ]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5013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6700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5439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0945486"/>
                      </a:ext>
                    </a:extLst>
                  </a:tr>
                  <a:tr h="294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 err="1">
                              <a:effectLst/>
                            </a:rPr>
                            <a:t>Percent</a:t>
                          </a:r>
                          <a:r>
                            <a:rPr lang="en-US" sz="1800" dirty="0" err="1">
                              <a:effectLst/>
                            </a:rPr>
                            <a:t>i</a:t>
                          </a:r>
                          <a:r>
                            <a:rPr lang="pl-PL" sz="1800" dirty="0">
                              <a:effectLst/>
                            </a:rPr>
                            <a:t>l</a:t>
                          </a:r>
                          <a:r>
                            <a:rPr lang="en-US" sz="1800" dirty="0">
                              <a:effectLst/>
                            </a:rPr>
                            <a:t>e</a:t>
                          </a:r>
                          <a:r>
                            <a:rPr lang="pl-PL" sz="1800" dirty="0">
                              <a:effectLst/>
                            </a:rPr>
                            <a:t> 68 THR [MJ]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5013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6785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5896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37006999"/>
                      </a:ext>
                    </a:extLst>
                  </a:tr>
                  <a:tr h="294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 err="1">
                              <a:effectLst/>
                            </a:rPr>
                            <a:t>Percent</a:t>
                          </a:r>
                          <a:r>
                            <a:rPr lang="en-US" sz="1800" dirty="0" err="1">
                              <a:effectLst/>
                            </a:rPr>
                            <a:t>i</a:t>
                          </a:r>
                          <a:r>
                            <a:rPr lang="pl-PL" sz="1800" dirty="0">
                              <a:effectLst/>
                            </a:rPr>
                            <a:t>l</a:t>
                          </a:r>
                          <a:r>
                            <a:rPr lang="en-US" sz="1800" dirty="0">
                              <a:effectLst/>
                            </a:rPr>
                            <a:t>e</a:t>
                          </a:r>
                          <a:r>
                            <a:rPr lang="pl-PL" sz="1800" dirty="0">
                              <a:effectLst/>
                            </a:rPr>
                            <a:t> 95 THR [MJ]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6967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10150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6828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63354297"/>
                      </a:ext>
                    </a:extLst>
                  </a:tr>
                  <a:tr h="294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 err="1">
                              <a:effectLst/>
                            </a:rPr>
                            <a:t>Percent</a:t>
                          </a:r>
                          <a:r>
                            <a:rPr lang="en-US" sz="1800" dirty="0" err="1">
                              <a:effectLst/>
                            </a:rPr>
                            <a:t>ile</a:t>
                          </a:r>
                          <a:r>
                            <a:rPr lang="pl-PL" sz="1800" dirty="0">
                              <a:effectLst/>
                            </a:rPr>
                            <a:t> 98 THR [MJ]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7480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10240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6931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98275306"/>
                      </a:ext>
                    </a:extLst>
                  </a:tr>
                  <a:tr h="483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Avg</m:t>
                                </m:r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mass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loss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 [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kg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285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336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417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17452558"/>
                      </a:ext>
                    </a:extLst>
                  </a:tr>
                  <a:tr h="483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Avg</m:t>
                                </m:r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mass</m:t>
                                </m:r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loss</m:t>
                                </m:r>
                                <m:r>
                                  <m:rPr>
                                    <m:nor/>
                                  </m:rPr>
                                  <a:rPr lang="pl-PL" sz="1800">
                                    <a:effectLst/>
                                  </a:rPr>
                                  <m:t> [%]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74248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2019FAA2-2096-05CE-091F-1877683AE8A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26252977"/>
                  </p:ext>
                </p:extLst>
              </p:nvPr>
            </p:nvGraphicFramePr>
            <p:xfrm>
              <a:off x="1097279" y="1892968"/>
              <a:ext cx="10058400" cy="41869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13881">
                      <a:extLst>
                        <a:ext uri="{9D8B030D-6E8A-4147-A177-3AD203B41FA5}">
                          <a16:colId xmlns:a16="http://schemas.microsoft.com/office/drawing/2014/main" val="3959898039"/>
                        </a:ext>
                      </a:extLst>
                    </a:gridCol>
                    <a:gridCol w="1887028">
                      <a:extLst>
                        <a:ext uri="{9D8B030D-6E8A-4147-A177-3AD203B41FA5}">
                          <a16:colId xmlns:a16="http://schemas.microsoft.com/office/drawing/2014/main" val="3387016683"/>
                        </a:ext>
                      </a:extLst>
                    </a:gridCol>
                    <a:gridCol w="1889904">
                      <a:extLst>
                        <a:ext uri="{9D8B030D-6E8A-4147-A177-3AD203B41FA5}">
                          <a16:colId xmlns:a16="http://schemas.microsoft.com/office/drawing/2014/main" val="3853114821"/>
                        </a:ext>
                      </a:extLst>
                    </a:gridCol>
                    <a:gridCol w="1884153">
                      <a:extLst>
                        <a:ext uri="{9D8B030D-6E8A-4147-A177-3AD203B41FA5}">
                          <a16:colId xmlns:a16="http://schemas.microsoft.com/office/drawing/2014/main" val="1828525673"/>
                        </a:ext>
                      </a:extLst>
                    </a:gridCol>
                    <a:gridCol w="1883434">
                      <a:extLst>
                        <a:ext uri="{9D8B030D-6E8A-4147-A177-3AD203B41FA5}">
                          <a16:colId xmlns:a16="http://schemas.microsoft.com/office/drawing/2014/main" val="4072600099"/>
                        </a:ext>
                      </a:extLst>
                    </a:gridCol>
                  </a:tblGrid>
                  <a:tr h="294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 err="1">
                              <a:effectLst/>
                            </a:rPr>
                            <a:t>Paramet</a:t>
                          </a:r>
                          <a:r>
                            <a:rPr lang="en-US" sz="1800" dirty="0">
                              <a:effectLst/>
                            </a:rPr>
                            <a:t>er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XL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6566904"/>
                      </a:ext>
                    </a:extLst>
                  </a:tr>
                  <a:tr h="483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42" t="-73750" r="-300969" b="-7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1103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1493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1731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1920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19260551"/>
                      </a:ext>
                    </a:extLst>
                  </a:tr>
                  <a:tr h="483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42" t="-175949" r="-300969" b="-6113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4553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6446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6319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3332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87814457"/>
                      </a:ext>
                    </a:extLst>
                  </a:tr>
                  <a:tr h="483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42" t="-272500" r="-300969" b="-5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24.7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23.4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10.9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34.4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63959905"/>
                      </a:ext>
                    </a:extLst>
                  </a:tr>
                  <a:tr h="2949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42" t="-620833" r="-300969" b="-73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4640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6922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5635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7648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33980156"/>
                      </a:ext>
                    </a:extLst>
                  </a:tr>
                  <a:tr h="294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 err="1">
                              <a:effectLst/>
                            </a:rPr>
                            <a:t>Percent</a:t>
                          </a:r>
                          <a:r>
                            <a:rPr lang="en-US" sz="1800" dirty="0" err="1">
                              <a:effectLst/>
                            </a:rPr>
                            <a:t>i</a:t>
                          </a:r>
                          <a:r>
                            <a:rPr lang="pl-PL" sz="1800" dirty="0">
                              <a:effectLst/>
                            </a:rPr>
                            <a:t>l</a:t>
                          </a:r>
                          <a:r>
                            <a:rPr lang="en-US" sz="1800" dirty="0">
                              <a:effectLst/>
                            </a:rPr>
                            <a:t>e</a:t>
                          </a:r>
                          <a:r>
                            <a:rPr lang="pl-PL" sz="1800" dirty="0">
                              <a:effectLst/>
                            </a:rPr>
                            <a:t> 50 THR [MJ]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5013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6700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5439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0945486"/>
                      </a:ext>
                    </a:extLst>
                  </a:tr>
                  <a:tr h="294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 err="1">
                              <a:effectLst/>
                            </a:rPr>
                            <a:t>Percent</a:t>
                          </a:r>
                          <a:r>
                            <a:rPr lang="en-US" sz="1800" dirty="0" err="1">
                              <a:effectLst/>
                            </a:rPr>
                            <a:t>i</a:t>
                          </a:r>
                          <a:r>
                            <a:rPr lang="pl-PL" sz="1800" dirty="0">
                              <a:effectLst/>
                            </a:rPr>
                            <a:t>l</a:t>
                          </a:r>
                          <a:r>
                            <a:rPr lang="en-US" sz="1800" dirty="0">
                              <a:effectLst/>
                            </a:rPr>
                            <a:t>e</a:t>
                          </a:r>
                          <a:r>
                            <a:rPr lang="pl-PL" sz="1800" dirty="0">
                              <a:effectLst/>
                            </a:rPr>
                            <a:t> 68 THR [MJ]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5013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6785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5896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37006999"/>
                      </a:ext>
                    </a:extLst>
                  </a:tr>
                  <a:tr h="294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 err="1">
                              <a:effectLst/>
                            </a:rPr>
                            <a:t>Percent</a:t>
                          </a:r>
                          <a:r>
                            <a:rPr lang="en-US" sz="1800" dirty="0" err="1">
                              <a:effectLst/>
                            </a:rPr>
                            <a:t>i</a:t>
                          </a:r>
                          <a:r>
                            <a:rPr lang="pl-PL" sz="1800" dirty="0">
                              <a:effectLst/>
                            </a:rPr>
                            <a:t>l</a:t>
                          </a:r>
                          <a:r>
                            <a:rPr lang="en-US" sz="1800" dirty="0">
                              <a:effectLst/>
                            </a:rPr>
                            <a:t>e</a:t>
                          </a:r>
                          <a:r>
                            <a:rPr lang="pl-PL" sz="1800" dirty="0">
                              <a:effectLst/>
                            </a:rPr>
                            <a:t> 95 THR [MJ]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6967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10150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6828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63354297"/>
                      </a:ext>
                    </a:extLst>
                  </a:tr>
                  <a:tr h="294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 err="1">
                              <a:effectLst/>
                            </a:rPr>
                            <a:t>Percent</a:t>
                          </a:r>
                          <a:r>
                            <a:rPr lang="en-US" sz="1800" dirty="0" err="1">
                              <a:effectLst/>
                            </a:rPr>
                            <a:t>ile</a:t>
                          </a:r>
                          <a:r>
                            <a:rPr lang="pl-PL" sz="1800" dirty="0">
                              <a:effectLst/>
                            </a:rPr>
                            <a:t> 98 THR [MJ]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7480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10240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6931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-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98275306"/>
                      </a:ext>
                    </a:extLst>
                  </a:tr>
                  <a:tr h="483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42" t="-675000" r="-300969" b="-1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285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336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417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17452558"/>
                      </a:ext>
                    </a:extLst>
                  </a:tr>
                  <a:tr h="483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42" t="-784810" r="-300969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7424833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Obraz 3">
            <a:extLst>
              <a:ext uri="{FF2B5EF4-FFF2-40B4-BE49-F238E27FC236}">
                <a16:creationId xmlns:a16="http://schemas.microsoft.com/office/drawing/2014/main" id="{C137CAB2-58B2-4C10-3164-E8556AB70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/>
          <a:stretch/>
        </p:blipFill>
        <p:spPr>
          <a:xfrm>
            <a:off x="8905874" y="1"/>
            <a:ext cx="328612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5AAF-9933-BC8F-7655-FDCF9058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about wind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1E44-1B7B-04CB-BE95-FCCFE5069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reviewing several articles about wind modeling, conclusions were driven out: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Velocity:</a:t>
            </a:r>
          </a:p>
          <a:p>
            <a:pPr marL="0" indent="0">
              <a:buNone/>
            </a:pPr>
            <a:r>
              <a:rPr lang="en-US" dirty="0"/>
              <a:t>For most realistic approach velocities of 3 m/s and 5 m/s were chosen. Winds 3 m/s cover 2/3 of country and winds 5 m/s cover 1/3 of country. For research purposes winds such as 1, 2 and 7 were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Angles:</a:t>
            </a:r>
          </a:p>
          <a:p>
            <a:pPr marL="0" indent="0">
              <a:buNone/>
            </a:pPr>
            <a:r>
              <a:rPr lang="en-US" dirty="0"/>
              <a:t>According to studies of computational fluid dynamics for urban areas by </a:t>
            </a:r>
            <a:r>
              <a:rPr lang="en-US" dirty="0" err="1"/>
              <a:t>Blocken</a:t>
            </a:r>
            <a:r>
              <a:rPr lang="en-US" dirty="0"/>
              <a:t> the domain were divided every 30</a:t>
            </a:r>
            <a:r>
              <a:rPr lang="en-US" baseline="30000" dirty="0"/>
              <a:t>o</a:t>
            </a:r>
            <a:r>
              <a:rPr lang="en-US" dirty="0"/>
              <a:t>. Acquired angles: 0, 30</a:t>
            </a:r>
            <a:r>
              <a:rPr lang="en-US" baseline="30000" dirty="0"/>
              <a:t>o</a:t>
            </a:r>
            <a:r>
              <a:rPr lang="en-US" dirty="0"/>
              <a:t>, 60</a:t>
            </a:r>
            <a:r>
              <a:rPr lang="en-US" baseline="30000" dirty="0"/>
              <a:t>o</a:t>
            </a:r>
            <a:r>
              <a:rPr lang="en-US" dirty="0"/>
              <a:t>, 90</a:t>
            </a:r>
            <a:r>
              <a:rPr lang="en-US" baseline="30000" dirty="0"/>
              <a:t>o</a:t>
            </a:r>
            <a:r>
              <a:rPr lang="en-US" dirty="0"/>
              <a:t>, 120</a:t>
            </a:r>
            <a:r>
              <a:rPr lang="en-US" baseline="30000" dirty="0"/>
              <a:t>o</a:t>
            </a:r>
            <a:r>
              <a:rPr lang="en-US" dirty="0"/>
              <a:t>, 150</a:t>
            </a:r>
            <a:r>
              <a:rPr lang="en-US" baseline="30000" dirty="0"/>
              <a:t>o</a:t>
            </a:r>
            <a:r>
              <a:rPr lang="en-US" dirty="0"/>
              <a:t>, 180</a:t>
            </a:r>
            <a:r>
              <a:rPr lang="en-US" baseline="30000" dirty="0"/>
              <a:t>o</a:t>
            </a:r>
            <a:r>
              <a:rPr lang="en-US" dirty="0"/>
              <a:t>, 210</a:t>
            </a:r>
            <a:r>
              <a:rPr lang="en-US" baseline="30000" dirty="0"/>
              <a:t>o</a:t>
            </a:r>
            <a:r>
              <a:rPr lang="en-US" dirty="0"/>
              <a:t>, 240</a:t>
            </a:r>
            <a:r>
              <a:rPr lang="en-US" baseline="30000" dirty="0"/>
              <a:t>o</a:t>
            </a:r>
            <a:r>
              <a:rPr lang="en-US" dirty="0"/>
              <a:t>, 270</a:t>
            </a:r>
            <a:r>
              <a:rPr lang="en-US" baseline="30000" dirty="0"/>
              <a:t>o</a:t>
            </a:r>
            <a:r>
              <a:rPr lang="en-US" dirty="0"/>
              <a:t>, 300</a:t>
            </a:r>
            <a:r>
              <a:rPr lang="en-US" baseline="30000" dirty="0"/>
              <a:t>o</a:t>
            </a:r>
            <a:r>
              <a:rPr lang="en-US" dirty="0"/>
              <a:t>, 330</a:t>
            </a:r>
            <a:r>
              <a:rPr lang="en-US" baseline="30000" dirty="0"/>
              <a:t>o</a:t>
            </a:r>
            <a:r>
              <a:rPr lang="en-US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83D344-CE3D-02B6-C3A7-91D938A6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9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84DE9-11D4-692A-FE66-24DCE71F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</a:t>
            </a:r>
            <a:r>
              <a:rPr lang="pl-PL" dirty="0"/>
              <a:t> </a:t>
            </a:r>
            <a:r>
              <a:rPr lang="pl-PL" dirty="0" err="1"/>
              <a:t>am</a:t>
            </a:r>
            <a:r>
              <a:rPr lang="pl-PL" dirty="0"/>
              <a:t> 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303A12-6BDD-EC00-3313-9C4F5345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6647"/>
            <a:ext cx="10515600" cy="3305576"/>
          </a:xfrm>
        </p:spPr>
        <p:txBody>
          <a:bodyPr>
            <a:normAutofit/>
          </a:bodyPr>
          <a:lstStyle/>
          <a:p>
            <a:r>
              <a:rPr lang="pl-PL" sz="2400" dirty="0" err="1"/>
              <a:t>Bachelor</a:t>
            </a:r>
            <a:r>
              <a:rPr lang="pl-PL" sz="2400" dirty="0"/>
              <a:t> of </a:t>
            </a:r>
            <a:r>
              <a:rPr lang="pl-PL" sz="2400" dirty="0" err="1"/>
              <a:t>Fire</a:t>
            </a:r>
            <a:r>
              <a:rPr lang="pl-PL" sz="2400" dirty="0"/>
              <a:t> </a:t>
            </a:r>
            <a:r>
              <a:rPr lang="pl-PL" sz="2400" dirty="0" err="1"/>
              <a:t>Protection</a:t>
            </a:r>
            <a:r>
              <a:rPr lang="pl-PL" sz="2400" dirty="0"/>
              <a:t> Engineering </a:t>
            </a:r>
            <a:r>
              <a:rPr lang="pl-PL" sz="2400" dirty="0" err="1"/>
              <a:t>at</a:t>
            </a:r>
            <a:r>
              <a:rPr lang="pl-PL" sz="2400" dirty="0"/>
              <a:t> MSFS </a:t>
            </a:r>
            <a:r>
              <a:rPr lang="pl-PL" sz="2400" dirty="0" err="1"/>
              <a:t>Warsaw</a:t>
            </a:r>
            <a:r>
              <a:rPr lang="pl-PL" sz="2400" dirty="0"/>
              <a:t> (2017-2021)</a:t>
            </a:r>
          </a:p>
          <a:p>
            <a:r>
              <a:rPr lang="pl-PL" sz="2400" dirty="0"/>
              <a:t>Master of </a:t>
            </a:r>
            <a:r>
              <a:rPr lang="pl-PL" sz="2400" dirty="0" err="1"/>
              <a:t>Fire</a:t>
            </a:r>
            <a:r>
              <a:rPr lang="pl-PL" sz="2400" dirty="0"/>
              <a:t> </a:t>
            </a:r>
            <a:r>
              <a:rPr lang="pl-PL" sz="2400" dirty="0" err="1"/>
              <a:t>Protection</a:t>
            </a:r>
            <a:r>
              <a:rPr lang="pl-PL" sz="2400" dirty="0"/>
              <a:t> Engineering </a:t>
            </a:r>
            <a:r>
              <a:rPr lang="pl-PL" sz="2400" dirty="0" err="1"/>
              <a:t>at</a:t>
            </a:r>
            <a:r>
              <a:rPr lang="pl-PL" sz="2400" dirty="0"/>
              <a:t> MSFW </a:t>
            </a:r>
            <a:r>
              <a:rPr lang="pl-PL" sz="2400" dirty="0" err="1"/>
              <a:t>Warsaw</a:t>
            </a:r>
            <a:r>
              <a:rPr lang="pl-PL" sz="2400" dirty="0"/>
              <a:t> (2021-2023)</a:t>
            </a:r>
          </a:p>
          <a:p>
            <a:r>
              <a:rPr lang="pl-PL" sz="2400" dirty="0"/>
              <a:t>Grant student </a:t>
            </a:r>
            <a:r>
              <a:rPr lang="pl-PL" sz="2400" dirty="0" err="1"/>
              <a:t>at</a:t>
            </a:r>
            <a:r>
              <a:rPr lang="pl-PL" sz="2400" dirty="0"/>
              <a:t> ITB </a:t>
            </a:r>
            <a:r>
              <a:rPr lang="pl-PL" sz="2400" dirty="0" err="1"/>
              <a:t>Warsaw</a:t>
            </a:r>
            <a:r>
              <a:rPr lang="pl-PL" sz="2400" dirty="0"/>
              <a:t> (01.2022 – </a:t>
            </a:r>
            <a:r>
              <a:rPr lang="pl-PL" sz="2400" dirty="0" err="1"/>
              <a:t>present</a:t>
            </a:r>
            <a:r>
              <a:rPr lang="pl-PL" sz="2400" dirty="0"/>
              <a:t>)</a:t>
            </a:r>
          </a:p>
        </p:txBody>
      </p:sp>
      <p:pic>
        <p:nvPicPr>
          <p:cNvPr id="6" name="Obraz 3">
            <a:extLst>
              <a:ext uri="{FF2B5EF4-FFF2-40B4-BE49-F238E27FC236}">
                <a16:creationId xmlns:a16="http://schemas.microsoft.com/office/drawing/2014/main" id="{FC2142F6-4F49-992D-7F00-E0238D40B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07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24E5-E2C7-C6E5-99DA-C5833BA5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Calculated probability of fire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5BFC6B6-7620-5E0C-C026-4F239A8E295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10852122"/>
                  </p:ext>
                </p:extLst>
              </p:nvPr>
            </p:nvGraphicFramePr>
            <p:xfrm>
              <a:off x="737938" y="1973178"/>
              <a:ext cx="10603830" cy="41067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2525">
                      <a:extLst>
                        <a:ext uri="{9D8B030D-6E8A-4147-A177-3AD203B41FA5}">
                          <a16:colId xmlns:a16="http://schemas.microsoft.com/office/drawing/2014/main" val="681087635"/>
                        </a:ext>
                      </a:extLst>
                    </a:gridCol>
                    <a:gridCol w="657726">
                      <a:extLst>
                        <a:ext uri="{9D8B030D-6E8A-4147-A177-3AD203B41FA5}">
                          <a16:colId xmlns:a16="http://schemas.microsoft.com/office/drawing/2014/main" val="1029350296"/>
                        </a:ext>
                      </a:extLst>
                    </a:gridCol>
                    <a:gridCol w="669499">
                      <a:extLst>
                        <a:ext uri="{9D8B030D-6E8A-4147-A177-3AD203B41FA5}">
                          <a16:colId xmlns:a16="http://schemas.microsoft.com/office/drawing/2014/main" val="3540580282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2099888046"/>
                        </a:ext>
                      </a:extLst>
                    </a:gridCol>
                    <a:gridCol w="741721">
                      <a:extLst>
                        <a:ext uri="{9D8B030D-6E8A-4147-A177-3AD203B41FA5}">
                          <a16:colId xmlns:a16="http://schemas.microsoft.com/office/drawing/2014/main" val="689204110"/>
                        </a:ext>
                      </a:extLst>
                    </a:gridCol>
                    <a:gridCol w="741721">
                      <a:extLst>
                        <a:ext uri="{9D8B030D-6E8A-4147-A177-3AD203B41FA5}">
                          <a16:colId xmlns:a16="http://schemas.microsoft.com/office/drawing/2014/main" val="3523049617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3550868431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1100299907"/>
                        </a:ext>
                      </a:extLst>
                    </a:gridCol>
                    <a:gridCol w="741721">
                      <a:extLst>
                        <a:ext uri="{9D8B030D-6E8A-4147-A177-3AD203B41FA5}">
                          <a16:colId xmlns:a16="http://schemas.microsoft.com/office/drawing/2014/main" val="2711858867"/>
                        </a:ext>
                      </a:extLst>
                    </a:gridCol>
                    <a:gridCol w="741721">
                      <a:extLst>
                        <a:ext uri="{9D8B030D-6E8A-4147-A177-3AD203B41FA5}">
                          <a16:colId xmlns:a16="http://schemas.microsoft.com/office/drawing/2014/main" val="3352792461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2928708947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3590522110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3680032337"/>
                        </a:ext>
                      </a:extLst>
                    </a:gridCol>
                    <a:gridCol w="909374">
                      <a:extLst>
                        <a:ext uri="{9D8B030D-6E8A-4147-A177-3AD203B41FA5}">
                          <a16:colId xmlns:a16="http://schemas.microsoft.com/office/drawing/2014/main" val="2489658147"/>
                        </a:ext>
                      </a:extLst>
                    </a:gridCol>
                  </a:tblGrid>
                  <a:tr h="706032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Typ</a:t>
                          </a:r>
                          <a:r>
                            <a:rPr lang="en-US" sz="1800" dirty="0">
                              <a:effectLst/>
                            </a:rPr>
                            <a:t>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Per visit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Work days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Saturday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Sunday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564898"/>
                      </a:ext>
                    </a:extLst>
                  </a:tr>
                  <a:tr h="70603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0242313"/>
                      </a:ext>
                    </a:extLst>
                  </a:tr>
                  <a:tr h="13596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Daily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6.58×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1.26×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1.51×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1.53×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2.28×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8.59×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2.66×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2.74×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1.67×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9.49×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2.86×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2.67×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1.69×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82295790"/>
                      </a:ext>
                    </a:extLst>
                  </a:tr>
                  <a:tr h="13350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Yearly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2.4×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4.6×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5.51×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5.59×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8.3×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3.13×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9.69×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9.99×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6.09×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3.46×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1.04×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9.75×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l-PL" sz="1400">
                                    <a:effectLst/>
                                    <a:latin typeface="Cambria Math" panose="02040503050406030204" pitchFamily="18" charset="0"/>
                                  </a:rPr>
                                  <m:t>6.17×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l-P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50747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5BFC6B6-7620-5E0C-C026-4F239A8E295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10852122"/>
                  </p:ext>
                </p:extLst>
              </p:nvPr>
            </p:nvGraphicFramePr>
            <p:xfrm>
              <a:off x="737938" y="1973178"/>
              <a:ext cx="10603830" cy="41067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2525">
                      <a:extLst>
                        <a:ext uri="{9D8B030D-6E8A-4147-A177-3AD203B41FA5}">
                          <a16:colId xmlns:a16="http://schemas.microsoft.com/office/drawing/2014/main" val="681087635"/>
                        </a:ext>
                      </a:extLst>
                    </a:gridCol>
                    <a:gridCol w="657726">
                      <a:extLst>
                        <a:ext uri="{9D8B030D-6E8A-4147-A177-3AD203B41FA5}">
                          <a16:colId xmlns:a16="http://schemas.microsoft.com/office/drawing/2014/main" val="1029350296"/>
                        </a:ext>
                      </a:extLst>
                    </a:gridCol>
                    <a:gridCol w="669499">
                      <a:extLst>
                        <a:ext uri="{9D8B030D-6E8A-4147-A177-3AD203B41FA5}">
                          <a16:colId xmlns:a16="http://schemas.microsoft.com/office/drawing/2014/main" val="3540580282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2099888046"/>
                        </a:ext>
                      </a:extLst>
                    </a:gridCol>
                    <a:gridCol w="741721">
                      <a:extLst>
                        <a:ext uri="{9D8B030D-6E8A-4147-A177-3AD203B41FA5}">
                          <a16:colId xmlns:a16="http://schemas.microsoft.com/office/drawing/2014/main" val="689204110"/>
                        </a:ext>
                      </a:extLst>
                    </a:gridCol>
                    <a:gridCol w="741721">
                      <a:extLst>
                        <a:ext uri="{9D8B030D-6E8A-4147-A177-3AD203B41FA5}">
                          <a16:colId xmlns:a16="http://schemas.microsoft.com/office/drawing/2014/main" val="3523049617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3550868431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1100299907"/>
                        </a:ext>
                      </a:extLst>
                    </a:gridCol>
                    <a:gridCol w="741721">
                      <a:extLst>
                        <a:ext uri="{9D8B030D-6E8A-4147-A177-3AD203B41FA5}">
                          <a16:colId xmlns:a16="http://schemas.microsoft.com/office/drawing/2014/main" val="2711858867"/>
                        </a:ext>
                      </a:extLst>
                    </a:gridCol>
                    <a:gridCol w="741721">
                      <a:extLst>
                        <a:ext uri="{9D8B030D-6E8A-4147-A177-3AD203B41FA5}">
                          <a16:colId xmlns:a16="http://schemas.microsoft.com/office/drawing/2014/main" val="3352792461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2928708947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3590522110"/>
                        </a:ext>
                      </a:extLst>
                    </a:gridCol>
                    <a:gridCol w="739637">
                      <a:extLst>
                        <a:ext uri="{9D8B030D-6E8A-4147-A177-3AD203B41FA5}">
                          <a16:colId xmlns:a16="http://schemas.microsoft.com/office/drawing/2014/main" val="3680032337"/>
                        </a:ext>
                      </a:extLst>
                    </a:gridCol>
                    <a:gridCol w="909374">
                      <a:extLst>
                        <a:ext uri="{9D8B030D-6E8A-4147-A177-3AD203B41FA5}">
                          <a16:colId xmlns:a16="http://schemas.microsoft.com/office/drawing/2014/main" val="2489658147"/>
                        </a:ext>
                      </a:extLst>
                    </a:gridCol>
                  </a:tblGrid>
                  <a:tr h="706032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Typ</a:t>
                          </a:r>
                          <a:r>
                            <a:rPr lang="en-US" sz="1800" dirty="0">
                              <a:effectLst/>
                            </a:rPr>
                            <a:t>e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Per visit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Work days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Saturday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Sunday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564898"/>
                      </a:ext>
                    </a:extLst>
                  </a:tr>
                  <a:tr h="70603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20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>
                              <a:effectLst/>
                            </a:rPr>
                            <a:t>13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20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0242313"/>
                      </a:ext>
                    </a:extLst>
                  </a:tr>
                  <a:tr h="13596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Daily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47222" t="-104018" r="-1368519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42727" t="-104018" r="-1243636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11570" t="-104018" r="-1030579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08197" t="-104018" r="-922131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08197" t="-104018" r="-822131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13223" t="-104018" r="-728926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13223" t="-104018" r="-628926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806557" t="-104018" r="-523770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06557" t="-104018" r="-423770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14876" t="-104018" r="-327273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114876" t="-104018" r="-227273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04918" t="-104018" r="-125410" b="-9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68456" t="-104018" r="-2685" b="-98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2295790"/>
                      </a:ext>
                    </a:extLst>
                  </a:tr>
                  <a:tr h="13350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Yearly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47222" t="-208676" r="-1368519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42727" t="-208676" r="-1243636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11570" t="-208676" r="-1030579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08197" t="-208676" r="-922131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08197" t="-208676" r="-822131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13223" t="-208676" r="-728926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13223" t="-208676" r="-628926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806557" t="-208676" r="-523770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06557" t="-208676" r="-423770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14876" t="-208676" r="-327273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114876" t="-208676" r="-227273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04918" t="-208676" r="-125410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68456" t="-208676" r="-2685" b="-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50747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Obraz 3">
            <a:extLst>
              <a:ext uri="{FF2B5EF4-FFF2-40B4-BE49-F238E27FC236}">
                <a16:creationId xmlns:a16="http://schemas.microsoft.com/office/drawing/2014/main" id="{911AEB79-1052-9D57-09D6-709035DFC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/>
          <a:stretch/>
        </p:blipFill>
        <p:spPr>
          <a:xfrm>
            <a:off x="8886824" y="1"/>
            <a:ext cx="330517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8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43E9-E3FC-7AFB-FDD7-12003F4A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8046-72FA-8E2D-2D59-F760BB7F4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Model created for this project contains two domains: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Inner domain:</a:t>
            </a:r>
          </a:p>
          <a:p>
            <a:pPr marL="0" indent="0">
              <a:buNone/>
            </a:pPr>
            <a:r>
              <a:rPr lang="en-US" dirty="0"/>
              <a:t>5 level open car</a:t>
            </a:r>
            <a:r>
              <a:rPr lang="pl-PL" dirty="0"/>
              <a:t> </a:t>
            </a:r>
            <a:r>
              <a:rPr lang="en-US" dirty="0"/>
              <a:t>park. Dimensions 32m x 53,4m x 16,5m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Outer domain:</a:t>
            </a:r>
          </a:p>
          <a:p>
            <a:pPr marL="0" indent="0">
              <a:buNone/>
            </a:pPr>
            <a:r>
              <a:rPr lang="en-US" dirty="0"/>
              <a:t>Area of </a:t>
            </a:r>
            <a:r>
              <a:rPr lang="en-US" dirty="0" err="1"/>
              <a:t>Ksawerow</a:t>
            </a:r>
            <a:r>
              <a:rPr lang="en-US" dirty="0"/>
              <a:t> district, Warsaw. 840 m in diameter.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B659F74-5F29-0EFC-4357-8B76E7640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8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B58C-9665-96F3-E8F4-02B4B34D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8E7F-06DB-6CDE-06D5-5D87C4B06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C251A3-F0F5-EB1A-E909-040AFA1F2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  <p:grpSp>
        <p:nvGrpSpPr>
          <p:cNvPr id="6" name="Grupa 11">
            <a:extLst>
              <a:ext uri="{FF2B5EF4-FFF2-40B4-BE49-F238E27FC236}">
                <a16:creationId xmlns:a16="http://schemas.microsoft.com/office/drawing/2014/main" id="{7EFA9573-7135-4784-C944-536A5A9F6F68}"/>
              </a:ext>
            </a:extLst>
          </p:cNvPr>
          <p:cNvGrpSpPr/>
          <p:nvPr/>
        </p:nvGrpSpPr>
        <p:grpSpPr>
          <a:xfrm>
            <a:off x="1036320" y="1845734"/>
            <a:ext cx="10119360" cy="4474855"/>
            <a:chOff x="0" y="0"/>
            <a:chExt cx="5758180" cy="2355215"/>
          </a:xfrm>
        </p:grpSpPr>
        <p:pic>
          <p:nvPicPr>
            <p:cNvPr id="7" name="Obraz 1667155381">
              <a:extLst>
                <a:ext uri="{FF2B5EF4-FFF2-40B4-BE49-F238E27FC236}">
                  <a16:creationId xmlns:a16="http://schemas.microsoft.com/office/drawing/2014/main" id="{9915F565-1AC1-0902-06AD-A4F85D61B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49955" cy="1552575"/>
            </a:xfrm>
            <a:prstGeom prst="rect">
              <a:avLst/>
            </a:prstGeom>
          </p:spPr>
        </p:pic>
        <p:pic>
          <p:nvPicPr>
            <p:cNvPr id="8" name="Obraz 32295297">
              <a:extLst>
                <a:ext uri="{FF2B5EF4-FFF2-40B4-BE49-F238E27FC236}">
                  <a16:creationId xmlns:a16="http://schemas.microsoft.com/office/drawing/2014/main" id="{7FEC591A-5114-EFED-695B-8008DB4B1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04900"/>
              <a:ext cx="2943225" cy="1250315"/>
            </a:xfrm>
            <a:prstGeom prst="rect">
              <a:avLst/>
            </a:prstGeom>
          </p:spPr>
        </p:pic>
        <p:pic>
          <p:nvPicPr>
            <p:cNvPr id="9" name="Obraz 24626033">
              <a:extLst>
                <a:ext uri="{FF2B5EF4-FFF2-40B4-BE49-F238E27FC236}">
                  <a16:creationId xmlns:a16="http://schemas.microsoft.com/office/drawing/2014/main" id="{1ED760CE-A830-9E56-AAC2-52D9730EF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125" y="371475"/>
              <a:ext cx="2853055" cy="1800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1432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2EA2-4552-35BE-22A2-9A8F5252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domain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C61308-C41E-DA7B-0F90-E9A835468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8089" b="2389"/>
          <a:stretch/>
        </p:blipFill>
        <p:spPr>
          <a:xfrm rot="16200000">
            <a:off x="3892748" y="302219"/>
            <a:ext cx="4467466" cy="7543001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98A6A25-6CD1-B44E-82E3-A0EED71DD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51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2DE6-D2AC-F1FD-8E91-5579792A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7838-0A72-AF46-6162-80743DF78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Simulations for cases 4 MW with wind velocity 3 m/s and 5 m/s and 6 MW with wind velocity 3 m/s were calculated. </a:t>
            </a:r>
          </a:p>
          <a:p>
            <a:endParaRPr lang="en-US" sz="2800" dirty="0"/>
          </a:p>
          <a:p>
            <a:r>
              <a:rPr lang="en-US" sz="2800" dirty="0"/>
              <a:t>Fire was placed on 4</a:t>
            </a:r>
            <a:r>
              <a:rPr lang="en-US" sz="2800" baseline="30000" dirty="0"/>
              <a:t>th</a:t>
            </a:r>
            <a:r>
              <a:rPr lang="en-US" sz="2800" dirty="0"/>
              <a:t> level, parking space closes to evacuation staircase.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9071D7-AE5B-6260-3813-FC27029DA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69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61522D-B843-1C84-86F0-920872613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Example results of simulations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22E30B-5D0A-6074-FED6-1D1BCC0EB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44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D422D-A1CE-33DB-9819-6E6682C6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4 MW, 270</a:t>
            </a:r>
            <a:r>
              <a:rPr lang="en-US" baseline="30000" dirty="0"/>
              <a:t>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D1AE3C-4549-3E19-569E-8545820EE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6" t="8654" r="28501" b="15896"/>
          <a:stretch/>
        </p:blipFill>
        <p:spPr>
          <a:xfrm>
            <a:off x="1097279" y="1802331"/>
            <a:ext cx="4517457" cy="403161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A9E5E-2368-8D3D-964F-AC74E3CB58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t="9114" r="29412" b="16463"/>
          <a:stretch/>
        </p:blipFill>
        <p:spPr>
          <a:xfrm>
            <a:off x="6577264" y="1802332"/>
            <a:ext cx="4517457" cy="41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0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A092-ADC6-995E-BDEF-35F1AB37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4 MW, 90</a:t>
            </a:r>
            <a:r>
              <a:rPr lang="en-US" baseline="30000" dirty="0"/>
              <a:t>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0A1971-0908-5EFF-51D3-94D8C1FF8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0" t="9132" r="29355" b="15896"/>
          <a:stretch/>
        </p:blipFill>
        <p:spPr>
          <a:xfrm>
            <a:off x="1097279" y="1881738"/>
            <a:ext cx="4565583" cy="42491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BC2BF-E009-4FE0-7A51-FF9403C07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9222" r="29568" b="15805"/>
          <a:stretch/>
        </p:blipFill>
        <p:spPr>
          <a:xfrm>
            <a:off x="6529140" y="1963552"/>
            <a:ext cx="4565582" cy="42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7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A5E3-E8E9-027F-E2AC-C5F08736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3 m/s, 270</a:t>
            </a:r>
            <a:r>
              <a:rPr lang="en-US" baseline="30000" dirty="0"/>
              <a:t>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815B87-A441-CFA4-70DF-B3CA5C66B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7541" r="29360" b="14695"/>
          <a:stretch/>
        </p:blipFill>
        <p:spPr>
          <a:xfrm>
            <a:off x="6670307" y="1939230"/>
            <a:ext cx="4485373" cy="43299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B65DA-FEB4-A458-B6B0-A669C55BBE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7" t="9375" r="29724" b="15361"/>
          <a:stretch/>
        </p:blipFill>
        <p:spPr>
          <a:xfrm>
            <a:off x="1097280" y="2004663"/>
            <a:ext cx="4485373" cy="41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1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6553-4010-6458-5004-8693D78F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3 m/s, 120</a:t>
            </a:r>
            <a:r>
              <a:rPr lang="en-US" baseline="30000" dirty="0"/>
              <a:t>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D7A838-1C46-9715-7E06-14BE7A967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5" t="9137" r="28715" b="15094"/>
          <a:stretch/>
        </p:blipFill>
        <p:spPr>
          <a:xfrm>
            <a:off x="6545179" y="1904999"/>
            <a:ext cx="4610501" cy="42318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9E92A-8083-075B-F231-A0A7F989F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t="8752" r="29079" b="15728"/>
          <a:stretch/>
        </p:blipFill>
        <p:spPr>
          <a:xfrm>
            <a:off x="1036320" y="1781477"/>
            <a:ext cx="4610501" cy="42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4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EE0DA-6480-7E5B-4118-99141CC17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109"/>
            <a:ext cx="9144000" cy="2387600"/>
          </a:xfrm>
        </p:spPr>
        <p:txBody>
          <a:bodyPr/>
          <a:lstStyle/>
          <a:p>
            <a:r>
              <a:rPr lang="pl-PL" dirty="0" err="1"/>
              <a:t>Why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topic</a:t>
            </a:r>
            <a:r>
              <a:rPr lang="pl-PL" dirty="0"/>
              <a:t>?</a:t>
            </a:r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id="{DD431904-B2B2-7167-C0B7-A13B341A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532292"/>
            <a:ext cx="9144000" cy="165576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 of wind in fire scenarios based on coupled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simulations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an open</a:t>
            </a:r>
            <a:r>
              <a:rPr lang="pl-PL" sz="2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 park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3">
            <a:extLst>
              <a:ext uri="{FF2B5EF4-FFF2-40B4-BE49-F238E27FC236}">
                <a16:creationId xmlns:a16="http://schemas.microsoft.com/office/drawing/2014/main" id="{A65F1F6E-56A8-E89A-055F-3733058DC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84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AD3F9C-0C90-C872-065D-626651A9C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Next step: validation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17DBD1-DAEA-4646-3EC2-271A1FE07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17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8BC60-0A87-ECD0-C6E3-2CDF944EE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!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74536F-FBA1-B8DC-9CE3-3D35A959D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questions</a:t>
            </a:r>
            <a:r>
              <a:rPr lang="pl-PL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6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0E74-D728-4144-6EA5-311038D6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car parks fires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CFDDAB6-5790-D345-AD25-34278F31C3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504356"/>
              </p:ext>
            </p:extLst>
          </p:nvPr>
        </p:nvGraphicFramePr>
        <p:xfrm>
          <a:off x="1097281" y="2122863"/>
          <a:ext cx="10058399" cy="3094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4382">
                  <a:extLst>
                    <a:ext uri="{9D8B030D-6E8A-4147-A177-3AD203B41FA5}">
                      <a16:colId xmlns:a16="http://schemas.microsoft.com/office/drawing/2014/main" val="15248242"/>
                    </a:ext>
                  </a:extLst>
                </a:gridCol>
                <a:gridCol w="3603825">
                  <a:extLst>
                    <a:ext uri="{9D8B030D-6E8A-4147-A177-3AD203B41FA5}">
                      <a16:colId xmlns:a16="http://schemas.microsoft.com/office/drawing/2014/main" val="3731906178"/>
                    </a:ext>
                  </a:extLst>
                </a:gridCol>
                <a:gridCol w="2960192">
                  <a:extLst>
                    <a:ext uri="{9D8B030D-6E8A-4147-A177-3AD203B41FA5}">
                      <a16:colId xmlns:a16="http://schemas.microsoft.com/office/drawing/2014/main" val="568842433"/>
                    </a:ext>
                  </a:extLst>
                </a:gridCol>
              </a:tblGrid>
              <a:tr h="4420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City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>
                          <a:effectLst/>
                        </a:rPr>
                        <a:t>Number</a:t>
                      </a:r>
                      <a:r>
                        <a:rPr lang="pl-PL" sz="2000" dirty="0">
                          <a:effectLst/>
                        </a:rPr>
                        <a:t> of </a:t>
                      </a:r>
                      <a:r>
                        <a:rPr lang="pl-PL" sz="2000" dirty="0" err="1">
                          <a:effectLst/>
                        </a:rPr>
                        <a:t>cars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effectLst/>
                        </a:rPr>
                        <a:t>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7097787"/>
                  </a:ext>
                </a:extLst>
              </a:tr>
              <a:tr h="4420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>
                          <a:effectLst/>
                        </a:rPr>
                        <a:t>Marsta</a:t>
                      </a:r>
                      <a:r>
                        <a:rPr lang="pl-PL" sz="2000" dirty="0">
                          <a:effectLst/>
                        </a:rPr>
                        <a:t>, </a:t>
                      </a:r>
                      <a:r>
                        <a:rPr lang="pl-PL" sz="2000" dirty="0" err="1">
                          <a:effectLst/>
                        </a:rPr>
                        <a:t>Sweden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26</a:t>
                      </a:r>
                      <a:r>
                        <a:rPr lang="en-US" sz="2000" dirty="0">
                          <a:effectLst/>
                        </a:rPr>
                        <a:t>.08.</a:t>
                      </a:r>
                      <a:r>
                        <a:rPr lang="pl-PL" sz="2000" dirty="0">
                          <a:effectLst/>
                        </a:rPr>
                        <a:t>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215377"/>
                  </a:ext>
                </a:extLst>
              </a:tr>
              <a:tr h="4420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>
                          <a:effectLst/>
                        </a:rPr>
                        <a:t>Warsaw</a:t>
                      </a:r>
                      <a:r>
                        <a:rPr lang="pl-PL" sz="2000" dirty="0">
                          <a:effectLst/>
                        </a:rPr>
                        <a:t>, Poland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16</a:t>
                      </a:r>
                      <a:r>
                        <a:rPr lang="en-US" sz="2000" dirty="0">
                          <a:effectLst/>
                        </a:rPr>
                        <a:t>.10.</a:t>
                      </a:r>
                      <a:r>
                        <a:rPr lang="pl-PL" sz="2000" dirty="0">
                          <a:effectLst/>
                        </a:rPr>
                        <a:t>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4994905"/>
                  </a:ext>
                </a:extLst>
              </a:tr>
              <a:tr h="4420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Stavanger, </a:t>
                      </a:r>
                      <a:r>
                        <a:rPr lang="pl-PL" sz="2000" dirty="0" err="1">
                          <a:effectLst/>
                        </a:rPr>
                        <a:t>Norway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300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7</a:t>
                      </a:r>
                      <a:r>
                        <a:rPr lang="en-US" sz="2000" dirty="0">
                          <a:effectLst/>
                        </a:rPr>
                        <a:t>.01.</a:t>
                      </a:r>
                      <a:r>
                        <a:rPr lang="pl-PL" sz="2000" dirty="0">
                          <a:effectLst/>
                        </a:rPr>
                        <a:t>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717461"/>
                  </a:ext>
                </a:extLst>
              </a:tr>
              <a:tr h="4420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Cork, </a:t>
                      </a:r>
                      <a:r>
                        <a:rPr lang="pl-PL" sz="2000" dirty="0" err="1">
                          <a:effectLst/>
                        </a:rPr>
                        <a:t>Ireland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60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31</a:t>
                      </a:r>
                      <a:r>
                        <a:rPr lang="en-US" sz="2000" dirty="0">
                          <a:effectLst/>
                        </a:rPr>
                        <a:t>.08.</a:t>
                      </a:r>
                      <a:r>
                        <a:rPr lang="pl-PL" sz="2000" dirty="0">
                          <a:effectLst/>
                        </a:rPr>
                        <a:t>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404176"/>
                  </a:ext>
                </a:extLst>
              </a:tr>
              <a:tr h="4420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effectLst/>
                        </a:rPr>
                        <a:t>Nowy York, USA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120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17</a:t>
                      </a:r>
                      <a:r>
                        <a:rPr lang="en-US" sz="2000" dirty="0">
                          <a:effectLst/>
                        </a:rPr>
                        <a:t>.09.</a:t>
                      </a:r>
                      <a:r>
                        <a:rPr lang="pl-PL" sz="2000" dirty="0">
                          <a:effectLst/>
                        </a:rPr>
                        <a:t>2018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642955"/>
                  </a:ext>
                </a:extLst>
              </a:tr>
              <a:tr h="4420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Liverpool, UK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effectLst/>
                        </a:rPr>
                        <a:t>1150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31</a:t>
                      </a:r>
                      <a:r>
                        <a:rPr lang="en-US" sz="2000" dirty="0">
                          <a:effectLst/>
                        </a:rPr>
                        <a:t>.12.</a:t>
                      </a:r>
                      <a:r>
                        <a:rPr lang="pl-PL" sz="2000" dirty="0">
                          <a:effectLst/>
                        </a:rPr>
                        <a:t>2017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138455"/>
                  </a:ext>
                </a:extLst>
              </a:tr>
            </a:tbl>
          </a:graphicData>
        </a:graphic>
      </p:graphicFrame>
      <p:pic>
        <p:nvPicPr>
          <p:cNvPr id="9" name="Obraz 3">
            <a:extLst>
              <a:ext uri="{FF2B5EF4-FFF2-40B4-BE49-F238E27FC236}">
                <a16:creationId xmlns:a16="http://schemas.microsoft.com/office/drawing/2014/main" id="{C555A912-D0D9-835D-DDB0-65B2865CD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9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AFE5-D364-01AA-5B31-7615D5EF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err="1"/>
              <a:t>What</a:t>
            </a:r>
            <a:r>
              <a:rPr lang="pl-PL" sz="4800" dirty="0"/>
              <a:t> </a:t>
            </a:r>
            <a:r>
              <a:rPr lang="pl-PL" sz="4800" dirty="0" err="1"/>
              <a:t>is</a:t>
            </a:r>
            <a:r>
              <a:rPr lang="pl-PL" sz="4800" dirty="0"/>
              <a:t> </a:t>
            </a:r>
            <a:r>
              <a:rPr lang="pl-PL" sz="4800" dirty="0" err="1"/>
              <a:t>an</a:t>
            </a:r>
            <a:r>
              <a:rPr lang="pl-PL" sz="4800" dirty="0"/>
              <a:t> open car park?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8DB1-2C61-A6A4-301E-00523A024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sz="2800" dirty="0"/>
              <a:t>According to polish regulations: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Open car park is a garage with two parallel walls open to the environment at at least 35% of its area. This condition is calculated separately for every </a:t>
            </a:r>
            <a:r>
              <a:rPr lang="en-US" sz="2800" dirty="0" err="1"/>
              <a:t>storey</a:t>
            </a:r>
            <a:r>
              <a:rPr lang="en-US" sz="28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Distance between open walls can’t be bigger than 100 meters.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A5DB7B-B693-6723-025A-5E8A15A89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/>
          <a:stretch/>
        </p:blipFill>
        <p:spPr>
          <a:xfrm>
            <a:off x="8877300" y="1"/>
            <a:ext cx="331469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8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C890-5EE5-5F9B-1B37-B659A1ED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D2297-8BBF-9A8F-A5F7-D753469AB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No </a:t>
            </a:r>
            <a:r>
              <a:rPr lang="en-US" sz="2800" dirty="0"/>
              <a:t>need to install mechanical ventilation.</a:t>
            </a:r>
          </a:p>
          <a:p>
            <a:endParaRPr lang="en-US" sz="2800" dirty="0"/>
          </a:p>
          <a:p>
            <a:r>
              <a:rPr lang="en-US" sz="2800" dirty="0"/>
              <a:t>If last parking level is not higher than 25 m from ground and no rooms are above it, than building can be build in class D fire resistance.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934F0B-55C1-3683-95DD-36D3113DE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0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B8AE0B7-C4BC-4B31-BC77-6AD860C63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9653"/>
            <a:ext cx="9144000" cy="2387600"/>
          </a:xfrm>
        </p:spPr>
        <p:txBody>
          <a:bodyPr/>
          <a:lstStyle/>
          <a:p>
            <a:r>
              <a:rPr lang="pl-PL" dirty="0" err="1"/>
              <a:t>Aim</a:t>
            </a:r>
            <a:r>
              <a:rPr lang="pl-PL" dirty="0"/>
              <a:t> and </a:t>
            </a:r>
            <a:r>
              <a:rPr lang="pl-PL" dirty="0" err="1"/>
              <a:t>scope</a:t>
            </a:r>
            <a:r>
              <a:rPr lang="pl-PL" dirty="0"/>
              <a:t> of the </a:t>
            </a:r>
            <a:r>
              <a:rPr lang="pl-PL" dirty="0" err="1"/>
              <a:t>work</a:t>
            </a:r>
            <a:endParaRPr lang="pl-PL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88F1F392-07E6-1562-C24F-6F252788E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0992E2-ABAE-B70F-A621-F65D174C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aim</a:t>
            </a:r>
            <a:r>
              <a:rPr lang="pl-PL" dirty="0"/>
              <a:t> of the </a:t>
            </a:r>
            <a:r>
              <a:rPr lang="pl-PL" dirty="0" err="1"/>
              <a:t>work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270A15-C6D1-F22B-D4C8-5A4C30C8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</a:t>
            </a:r>
            <a:r>
              <a:rPr lang="pl-PL" b="1" dirty="0"/>
              <a:t> </a:t>
            </a:r>
            <a:r>
              <a:rPr lang="en-US" b="1" dirty="0"/>
              <a:t>aims</a:t>
            </a:r>
            <a:r>
              <a:rPr lang="pl-PL" b="1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Determine</a:t>
            </a:r>
            <a:r>
              <a:rPr lang="pl-PL" dirty="0"/>
              <a:t> the </a:t>
            </a:r>
            <a:r>
              <a:rPr lang="pl-PL" dirty="0" err="1"/>
              <a:t>effect</a:t>
            </a:r>
            <a:r>
              <a:rPr lang="pl-PL" dirty="0"/>
              <a:t> of wind on </a:t>
            </a:r>
            <a:r>
              <a:rPr lang="pl-PL" dirty="0" err="1"/>
              <a:t>building</a:t>
            </a:r>
            <a:r>
              <a:rPr lang="pl-PL" dirty="0"/>
              <a:t> </a:t>
            </a:r>
            <a:r>
              <a:rPr lang="pl-PL" dirty="0" err="1"/>
              <a:t>fires</a:t>
            </a:r>
            <a:r>
              <a:rPr lang="pl-PL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Set </a:t>
            </a:r>
            <a:r>
              <a:rPr lang="pl-PL" dirty="0" err="1"/>
              <a:t>up</a:t>
            </a:r>
            <a:r>
              <a:rPr lang="pl-PL" dirty="0"/>
              <a:t> </a:t>
            </a:r>
            <a:r>
              <a:rPr lang="pl-PL" dirty="0" err="1"/>
              <a:t>risk-based</a:t>
            </a:r>
            <a:r>
              <a:rPr lang="pl-PL" dirty="0"/>
              <a:t> </a:t>
            </a:r>
            <a:r>
              <a:rPr lang="pl-PL" dirty="0" err="1"/>
              <a:t>framework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for </a:t>
            </a:r>
            <a:r>
              <a:rPr lang="pl-PL" dirty="0" err="1"/>
              <a:t>ecaluation</a:t>
            </a:r>
            <a:r>
              <a:rPr lang="pl-PL" dirty="0"/>
              <a:t> of </a:t>
            </a:r>
            <a:r>
              <a:rPr lang="pl-PL" dirty="0" err="1"/>
              <a:t>building</a:t>
            </a:r>
            <a:r>
              <a:rPr lang="pl-PL" dirty="0"/>
              <a:t> </a:t>
            </a:r>
            <a:r>
              <a:rPr lang="pl-PL" dirty="0" err="1"/>
              <a:t>safety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b="1" dirty="0" err="1"/>
              <a:t>Secondary</a:t>
            </a:r>
            <a:r>
              <a:rPr lang="pl-PL" b="1" dirty="0"/>
              <a:t> </a:t>
            </a:r>
            <a:r>
              <a:rPr lang="pl-PL" b="1" dirty="0" err="1"/>
              <a:t>aim</a:t>
            </a:r>
            <a:r>
              <a:rPr lang="en-US" b="1" dirty="0"/>
              <a:t>s</a:t>
            </a:r>
            <a:r>
              <a:rPr lang="pl-PL" b="1" dirty="0"/>
              <a:t>: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Determine the effect of wind on </a:t>
            </a:r>
            <a:r>
              <a:rPr lang="en-US" dirty="0" err="1"/>
              <a:t>larg</a:t>
            </a:r>
            <a:r>
              <a:rPr lang="en-US" dirty="0"/>
              <a:t> </a:t>
            </a:r>
            <a:r>
              <a:rPr lang="en-US" dirty="0" err="1"/>
              <a:t>scame</a:t>
            </a:r>
            <a:r>
              <a:rPr lang="en-US" dirty="0"/>
              <a:t> experiments;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Confronting</a:t>
            </a:r>
            <a:r>
              <a:rPr lang="pl-PL" dirty="0"/>
              <a:t>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buildings</a:t>
            </a:r>
            <a:r>
              <a:rPr lang="pl-PL" dirty="0"/>
              <a:t> </a:t>
            </a:r>
            <a:r>
              <a:rPr lang="pl-PL" dirty="0" err="1"/>
              <a:t>fire</a:t>
            </a:r>
            <a:r>
              <a:rPr lang="pl-PL" dirty="0"/>
              <a:t> </a:t>
            </a:r>
            <a:r>
              <a:rPr lang="pl-PL" dirty="0" err="1"/>
              <a:t>protection</a:t>
            </a:r>
            <a:r>
              <a:rPr lang="pl-PL" dirty="0"/>
              <a:t> </a:t>
            </a:r>
            <a:r>
              <a:rPr lang="pl-PL" dirty="0" err="1"/>
              <a:t>regulations</a:t>
            </a:r>
            <a:r>
              <a:rPr lang="pl-PL" dirty="0"/>
              <a:t>.</a:t>
            </a:r>
          </a:p>
        </p:txBody>
      </p:sp>
      <p:pic>
        <p:nvPicPr>
          <p:cNvPr id="5" name="Obraz 3">
            <a:extLst>
              <a:ext uri="{FF2B5EF4-FFF2-40B4-BE49-F238E27FC236}">
                <a16:creationId xmlns:a16="http://schemas.microsoft.com/office/drawing/2014/main" id="{C87A4148-22C3-0200-5B38-D5BA38A29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2" y="1"/>
            <a:ext cx="396445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9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DD3BD-9CD9-B2FF-47D9-8569136A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err="1"/>
              <a:t>Effect</a:t>
            </a:r>
            <a:r>
              <a:rPr lang="pl-PL" sz="4400" dirty="0"/>
              <a:t> of wind on </a:t>
            </a:r>
            <a:r>
              <a:rPr lang="pl-PL" sz="4400" dirty="0" err="1"/>
              <a:t>building</a:t>
            </a:r>
            <a:r>
              <a:rPr lang="pl-PL" sz="4400" dirty="0"/>
              <a:t> </a:t>
            </a:r>
            <a:r>
              <a:rPr lang="pl-PL" sz="4400" dirty="0" err="1"/>
              <a:t>fires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5A7AA5-B680-DF2C-E469-0B593CA9A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The </a:t>
            </a:r>
            <a:r>
              <a:rPr lang="en-US" dirty="0"/>
              <a:t>main</a:t>
            </a:r>
            <a:r>
              <a:rPr lang="pl-PL" dirty="0"/>
              <a:t> </a:t>
            </a:r>
            <a:r>
              <a:rPr lang="en-US" dirty="0"/>
              <a:t>goal of this aim is </a:t>
            </a:r>
            <a:r>
              <a:rPr lang="pl-PL" dirty="0"/>
              <a:t>to </a:t>
            </a:r>
            <a:r>
              <a:rPr lang="en-US" dirty="0"/>
              <a:t>answer this two questions</a:t>
            </a:r>
            <a:r>
              <a:rPr lang="pl-PL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W</a:t>
            </a:r>
            <a:r>
              <a:rPr lang="pl-PL" i="1" dirty="0" err="1"/>
              <a:t>hat</a:t>
            </a:r>
            <a:r>
              <a:rPr lang="pl-PL" i="1" dirty="0"/>
              <a:t> wind?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What fire</a:t>
            </a:r>
            <a:r>
              <a:rPr lang="pl-PL" i="1" dirty="0"/>
              <a:t>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Those questions leads</a:t>
            </a:r>
            <a:r>
              <a:rPr lang="pl-PL" dirty="0"/>
              <a:t> to </a:t>
            </a:r>
            <a:r>
              <a:rPr lang="en-US" dirty="0"/>
              <a:t>follow-up</a:t>
            </a:r>
            <a:r>
              <a:rPr lang="pl-PL" dirty="0"/>
              <a:t> </a:t>
            </a:r>
            <a:r>
              <a:rPr lang="en-US" dirty="0"/>
              <a:t>ones</a:t>
            </a:r>
            <a:r>
              <a:rPr lang="pl-PL" dirty="0"/>
              <a:t> </a:t>
            </a:r>
            <a:r>
              <a:rPr lang="en-US" dirty="0"/>
              <a:t>like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en-US" dirty="0"/>
              <a:t>Does velocity matter? Does angle matters?</a:t>
            </a:r>
          </a:p>
          <a:p>
            <a:pPr marL="0" indent="0">
              <a:buNone/>
            </a:pPr>
            <a:r>
              <a:rPr lang="en-US" dirty="0"/>
              <a:t>How big or how small fires can be affected by wind?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i="1" dirty="0"/>
          </a:p>
        </p:txBody>
      </p:sp>
      <p:pic>
        <p:nvPicPr>
          <p:cNvPr id="5" name="Obraz 3">
            <a:extLst>
              <a:ext uri="{FF2B5EF4-FFF2-40B4-BE49-F238E27FC236}">
                <a16:creationId xmlns:a16="http://schemas.microsoft.com/office/drawing/2014/main" id="{25423023-DDF9-39ED-5E6D-E248CB816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/>
          <a:stretch/>
        </p:blipFill>
        <p:spPr>
          <a:xfrm>
            <a:off x="8905874" y="1"/>
            <a:ext cx="3286125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970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F5A78AA4D8924CBEDB01EC01A3D44D" ma:contentTypeVersion="10" ma:contentTypeDescription="Vytvoří nový dokument" ma:contentTypeScope="" ma:versionID="a763880194352b38a86868169aae590e">
  <xsd:schema xmlns:xsd="http://www.w3.org/2001/XMLSchema" xmlns:xs="http://www.w3.org/2001/XMLSchema" xmlns:p="http://schemas.microsoft.com/office/2006/metadata/properties" xmlns:ns2="7ad78975-5a04-40c7-8551-26d20ab1e5dd" xmlns:ns3="76d33fdc-844b-41d8-8ab1-a1cb6ed9e1c8" targetNamespace="http://schemas.microsoft.com/office/2006/metadata/properties" ma:root="true" ma:fieldsID="12025b60aa3920a0b076be87b8eee7f6" ns2:_="" ns3:_="">
    <xsd:import namespace="7ad78975-5a04-40c7-8551-26d20ab1e5dd"/>
    <xsd:import namespace="76d33fdc-844b-41d8-8ab1-a1cb6ed9e1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78975-5a04-40c7-8551-26d20ab1e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3b18ec1b-57a9-4d12-a5b8-8b600ff9f5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33fdc-844b-41d8-8ab1-a1cb6ed9e1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a8c65ba-dc00-4260-9fa3-dd3dc355778a}" ma:internalName="TaxCatchAll" ma:showField="CatchAllData" ma:web="76d33fdc-844b-41d8-8ab1-a1cb6ed9e1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d78975-5a04-40c7-8551-26d20ab1e5dd">
      <Terms xmlns="http://schemas.microsoft.com/office/infopath/2007/PartnerControls"/>
    </lcf76f155ced4ddcb4097134ff3c332f>
    <TaxCatchAll xmlns="76d33fdc-844b-41d8-8ab1-a1cb6ed9e1c8" xsi:nil="true"/>
  </documentManagement>
</p:properties>
</file>

<file path=customXml/itemProps1.xml><?xml version="1.0" encoding="utf-8"?>
<ds:datastoreItem xmlns:ds="http://schemas.openxmlformats.org/officeDocument/2006/customXml" ds:itemID="{494F672D-EC8A-4371-85E9-0C71E400C08C}"/>
</file>

<file path=customXml/itemProps2.xml><?xml version="1.0" encoding="utf-8"?>
<ds:datastoreItem xmlns:ds="http://schemas.openxmlformats.org/officeDocument/2006/customXml" ds:itemID="{F2824C07-6762-454A-A825-B2A434BCC946}"/>
</file>

<file path=customXml/itemProps3.xml><?xml version="1.0" encoding="utf-8"?>
<ds:datastoreItem xmlns:ds="http://schemas.openxmlformats.org/officeDocument/2006/customXml" ds:itemID="{5491B95C-112F-4618-BD1A-53A5CF4F2D5D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666</TotalTime>
  <Words>1202</Words>
  <Application>Microsoft Office PowerPoint</Application>
  <PresentationFormat>Panoramiczny</PresentationFormat>
  <Paragraphs>318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Retrospect</vt:lpstr>
      <vt:lpstr>Importance of wind in fire scenarios based on coupled simulations of an open car park </vt:lpstr>
      <vt:lpstr>Who am I?</vt:lpstr>
      <vt:lpstr>Why this topic?</vt:lpstr>
      <vt:lpstr>Recent car parks fires</vt:lpstr>
      <vt:lpstr>What is an open car park?</vt:lpstr>
      <vt:lpstr>What are the benefits?</vt:lpstr>
      <vt:lpstr>Aim and scope of the work</vt:lpstr>
      <vt:lpstr>The aim of the work</vt:lpstr>
      <vt:lpstr>Effect of wind on building fires</vt:lpstr>
      <vt:lpstr>Risk-based framework</vt:lpstr>
      <vt:lpstr>Large scale experiments</vt:lpstr>
      <vt:lpstr>Polish regulations</vt:lpstr>
      <vt:lpstr>The scope of the work</vt:lpstr>
      <vt:lpstr>Formed hypothesis</vt:lpstr>
      <vt:lpstr>Data about cars</vt:lpstr>
      <vt:lpstr>Data about parking spaces</vt:lpstr>
      <vt:lpstr>Data about car fires</vt:lpstr>
      <vt:lpstr>Data about fire test results</vt:lpstr>
      <vt:lpstr>Data about wind</vt:lpstr>
      <vt:lpstr>Calculated probability of fire</vt:lpstr>
      <vt:lpstr>Computational model</vt:lpstr>
      <vt:lpstr>Inner domain</vt:lpstr>
      <vt:lpstr>Outer domain</vt:lpstr>
      <vt:lpstr>Early simulations</vt:lpstr>
      <vt:lpstr>Example results of simulations</vt:lpstr>
      <vt:lpstr>Simulation 4 MW, 270o</vt:lpstr>
      <vt:lpstr>Simulation 4 MW, 90o</vt:lpstr>
      <vt:lpstr>Simulation 3 m/s, 270o</vt:lpstr>
      <vt:lpstr>Simulation 3 m/s, 120o</vt:lpstr>
      <vt:lpstr>Next step: validation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wind in fire scenarios based on coupled simulations of an open car park </dc:title>
  <dc:creator>Bartosz Miechówka</dc:creator>
  <cp:lastModifiedBy>Jakub Bielawski</cp:lastModifiedBy>
  <cp:revision>55</cp:revision>
  <dcterms:created xsi:type="dcterms:W3CDTF">2022-11-29T08:52:46Z</dcterms:created>
  <dcterms:modified xsi:type="dcterms:W3CDTF">2022-12-01T09:55:24Z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0x0101005BF5A78AA4D8924CBEDB01EC01A3D44D</vt:lpwstr>
  </property>
</Properties>
</file>