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56" r:id="rId3"/>
    <p:sldId id="290" r:id="rId4"/>
    <p:sldId id="378" r:id="rId5"/>
    <p:sldId id="379" r:id="rId6"/>
    <p:sldId id="380" r:id="rId7"/>
    <p:sldId id="381" r:id="rId8"/>
    <p:sldId id="382" r:id="rId9"/>
    <p:sldId id="343" r:id="rId10"/>
    <p:sldId id="344" r:id="rId11"/>
    <p:sldId id="347" r:id="rId12"/>
    <p:sldId id="345" r:id="rId13"/>
    <p:sldId id="349" r:id="rId14"/>
    <p:sldId id="352" r:id="rId15"/>
    <p:sldId id="383" r:id="rId16"/>
    <p:sldId id="354" r:id="rId17"/>
    <p:sldId id="355" r:id="rId18"/>
    <p:sldId id="356" r:id="rId19"/>
    <p:sldId id="357" r:id="rId20"/>
    <p:sldId id="358" r:id="rId21"/>
    <p:sldId id="364" r:id="rId22"/>
    <p:sldId id="359" r:id="rId23"/>
    <p:sldId id="360" r:id="rId24"/>
    <p:sldId id="366" r:id="rId25"/>
    <p:sldId id="361" r:id="rId26"/>
    <p:sldId id="367" r:id="rId27"/>
    <p:sldId id="368" r:id="rId28"/>
    <p:sldId id="266" r:id="rId29"/>
    <p:sldId id="267" r:id="rId30"/>
    <p:sldId id="268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ek Vojtech" initials="SV" lastIdx="2" clrIdx="0">
    <p:extLst>
      <p:ext uri="{19B8F6BF-5375-455C-9EA6-DF929625EA0E}">
        <p15:presenceInfo xmlns:p15="http://schemas.microsoft.com/office/powerpoint/2012/main" userId="Salek Vojte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4694" autoAdjust="0"/>
  </p:normalViewPr>
  <p:slideViewPr>
    <p:cSldViewPr>
      <p:cViewPr varScale="1">
        <p:scale>
          <a:sx n="81" d="100"/>
          <a:sy n="81" d="100"/>
        </p:scale>
        <p:origin x="151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9101B-A7BE-412A-8776-8682A3D4EA34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E16EE-440E-45A2-BBD2-070354857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57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D74BD-CD34-4FEF-A9FF-F058D227D91D}" type="datetimeFigureOut">
              <a:rPr lang="cs-CZ" smtClean="0"/>
              <a:pPr/>
              <a:t>04.12.2022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9BCBB-40C2-4DE4-B3DD-28B9A4FF3E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1003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BCBB-40C2-4DE4-B3DD-28B9A4FF3E72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672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BCBB-40C2-4DE4-B3DD-28B9A4FF3E72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14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 baseline="0"/>
            </a:lvl1pPr>
          </a:lstStyle>
          <a:p>
            <a:fld id="{BCDB0E12-74F4-4660-80C3-D61F3728ACB6}" type="datetime1">
              <a:rPr lang="cs-CZ" smtClean="0"/>
              <a:pPr/>
              <a:t>04.12.2022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aseline="0"/>
            </a:lvl1pPr>
          </a:lstStyle>
          <a:p>
            <a:r>
              <a:rPr lang="cs-CZ" dirty="0"/>
              <a:t>VŠCHT Praha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aseline="0"/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1F9FC-0BD4-4021-8E08-977FAA87106C}" type="datetime1">
              <a:rPr lang="cs-CZ" smtClean="0"/>
              <a:pPr/>
              <a:t>04.12.2022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BF8F-687A-481E-851E-96183D8218BF}" type="datetime1">
              <a:rPr lang="cs-CZ" smtClean="0"/>
              <a:pPr/>
              <a:t>04.12.2022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E0ABD-DB3E-4A54-BF88-F8812A999FFB}" type="datetime1">
              <a:rPr lang="cs-CZ" smtClean="0"/>
              <a:pPr/>
              <a:t>04.12.2022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7E7D-6CA1-463E-9BE0-E576B4F176C6}" type="datetime1">
              <a:rPr lang="cs-CZ" smtClean="0"/>
              <a:pPr/>
              <a:t>04.12.2022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2381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1A846-360C-411A-AB0A-33A4DBD99D51}" type="datetime1">
              <a:rPr lang="cs-CZ" smtClean="0"/>
              <a:pPr/>
              <a:t>04.12.2022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FA21-8A86-4B9B-B633-A98D5C06AF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456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0208-CA72-43F9-A01D-A649A8890677}" type="datetime1">
              <a:rPr lang="cs-CZ" smtClean="0"/>
              <a:pPr/>
              <a:t>04.12.2022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FA21-8A86-4B9B-B633-A98D5C06AF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907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E457-0E99-4EDB-8ECF-8D22C355DDEE}" type="datetime1">
              <a:rPr lang="cs-CZ" smtClean="0"/>
              <a:pPr/>
              <a:t>04.12.2022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FA21-8A86-4B9B-B633-A98D5C06AF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652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6FF8-A099-4AC8-8A39-EFF4B0DD316E}" type="datetime1">
              <a:rPr lang="cs-CZ" smtClean="0"/>
              <a:pPr/>
              <a:t>04.12.2022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FA21-8A86-4B9B-B633-A98D5C06AF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563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6BAD3-81AA-462F-95A3-F9AFD97A38D3}" type="datetime1">
              <a:rPr lang="cs-CZ" smtClean="0"/>
              <a:pPr/>
              <a:t>04.12.2022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FA21-8A86-4B9B-B633-A98D5C06AF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201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A983A-FA0E-41EE-9A9A-607D5669DA44}" type="datetime1">
              <a:rPr lang="cs-CZ" smtClean="0"/>
              <a:pPr/>
              <a:t>04.12.2022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FA21-8A86-4B9B-B633-A98D5C06AF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857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7E7D-6CA1-463E-9BE0-E576B4F176C6}" type="datetime1">
              <a:rPr lang="cs-CZ" smtClean="0"/>
              <a:pPr/>
              <a:t>04.12.2022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63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2743-C9E8-440C-88FE-0D4BE4258E4A}" type="datetime1">
              <a:rPr lang="cs-CZ" smtClean="0"/>
              <a:pPr/>
              <a:t>04.12.2022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FA21-8A86-4B9B-B633-A98D5C06AF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741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6603-7F40-4C1A-BE45-B9D6231C6EE6}" type="datetime1">
              <a:rPr lang="cs-CZ" smtClean="0"/>
              <a:pPr/>
              <a:t>04.12.2022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FA21-8A86-4B9B-B633-A98D5C06AF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3794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EC96-604C-43DC-95C8-421C9C52E6D5}" type="datetime1">
              <a:rPr lang="cs-CZ" smtClean="0"/>
              <a:pPr/>
              <a:t>04.12.2022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FA21-8A86-4B9B-B633-A98D5C06AF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8582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8CB64-07B6-4770-AD4A-0D29D38B4BC3}" type="datetime1">
              <a:rPr lang="cs-CZ" smtClean="0"/>
              <a:pPr/>
              <a:t>04.12.2022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FA21-8A86-4B9B-B633-A98D5C06AF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9896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5B14-B47B-4020-BBC2-777BA27F578B}" type="datetime1">
              <a:rPr lang="en-US" noProof="0" smtClean="0"/>
              <a:pPr/>
              <a:t>12/4/2022</a:t>
            </a:fld>
            <a:endParaRPr lang="en-US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VŠCHT Praha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FA21-8A86-4B9B-B633-A98D5C06AF0B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4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/>
              <a:t>Klepnutím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C3A36-B290-4924-8B0B-BE5DDD9EFA1A}" type="datetime1">
              <a:rPr lang="cs-CZ" smtClean="0"/>
              <a:pPr/>
              <a:t>04.12.2022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E7281-AD49-4551-B523-D9B50187A4D0}" type="datetime1">
              <a:rPr lang="cs-CZ" smtClean="0"/>
              <a:pPr/>
              <a:t>04.12.2022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36C5-FB1F-4162-B64F-BB9838D31456}" type="datetime1">
              <a:rPr lang="cs-CZ" smtClean="0"/>
              <a:pPr/>
              <a:t>04.12.2022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F6947-92E2-47B1-8170-8ECCF1B0DE16}" type="datetime1">
              <a:rPr lang="cs-CZ" smtClean="0"/>
              <a:pPr/>
              <a:t>04.12.2022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Klepnutím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nadpisů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7696-E78F-42A7-85BA-26D0F7311FBB}" type="datetime1">
              <a:rPr lang="en-US" noProof="0" smtClean="0"/>
              <a:pPr/>
              <a:t>12/4/2022</a:t>
            </a:fld>
            <a:endParaRPr lang="en-US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VŠCHT Praha 2016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F794-2430-490F-B8D9-8394617B1B34}" type="datetime1">
              <a:rPr lang="en-US" noProof="0" smtClean="0"/>
              <a:pPr/>
              <a:t>12/4/2022</a:t>
            </a:fld>
            <a:endParaRPr lang="en-US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VŠCHT Praha 2016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DCD6F-48C7-4A2E-9D45-205283D1C50F}" type="datetime1">
              <a:rPr lang="cs-CZ" smtClean="0"/>
              <a:pPr/>
              <a:t>04.12.2022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VŠCHT Praha 2016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Klepnutím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nadpisů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Klepnutím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97E7D-6CA1-463E-9BE0-E576B4F176C6}" type="datetime1">
              <a:rPr lang="en-US" noProof="0" smtClean="0"/>
              <a:pPr/>
              <a:t>12/4/2022</a:t>
            </a:fld>
            <a:endParaRPr lang="en-US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noProof="0" dirty="0"/>
              <a:t>VŠCHT Praha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99864-9C1A-47B4-9A55-541A5041670D}" type="datetime1">
              <a:rPr lang="cs-CZ" smtClean="0"/>
              <a:pPr/>
              <a:t>04.12.2022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VŠCHT Praha 2016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6FA21-8A86-4B9B-B633-A98D5C06AF0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80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67544" y="5768214"/>
            <a:ext cx="828092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/>
              <a:t>Supported by the Ministry of Interior, Safety research </a:t>
            </a:r>
            <a:r>
              <a:rPr lang="en-US" sz="1600" dirty="0" err="1"/>
              <a:t>programme</a:t>
            </a:r>
            <a:r>
              <a:rPr lang="en-US" sz="1600" dirty="0"/>
              <a:t> of the Czech Republic 2015–2022 (BV III/I - VS) under number VI20192022120 – Fire development modelling of engineered wood</a:t>
            </a:r>
            <a:r>
              <a:rPr lang="cs-CZ" sz="1600" dirty="0"/>
              <a:t> and by </a:t>
            </a:r>
            <a:r>
              <a:rPr lang="cs-CZ" sz="1600" dirty="0" err="1"/>
              <a:t>Specific</a:t>
            </a:r>
            <a:r>
              <a:rPr lang="cs-CZ" sz="1600" dirty="0"/>
              <a:t> university </a:t>
            </a:r>
            <a:r>
              <a:rPr lang="cs-CZ" sz="1600" dirty="0" err="1"/>
              <a:t>research</a:t>
            </a:r>
            <a:r>
              <a:rPr lang="cs-CZ" sz="1600" dirty="0"/>
              <a:t> grant No A1_FCHI_2022_005</a:t>
            </a:r>
            <a:r>
              <a:rPr lang="en-US" sz="1600" dirty="0"/>
              <a:t>.</a:t>
            </a:r>
            <a:endParaRPr lang="cs-CZ" sz="16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0825" y="2247673"/>
            <a:ext cx="8642350" cy="1658615"/>
          </a:xfrm>
        </p:spPr>
        <p:txBody>
          <a:bodyPr>
            <a:normAutofit/>
          </a:bodyPr>
          <a:lstStyle/>
          <a:p>
            <a:r>
              <a:rPr lang="en-US" b="1" noProof="0" dirty="0"/>
              <a:t>Inert Wall Exposed to Fire – Experiment and FDS Model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86829" y="235685"/>
            <a:ext cx="8642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cs-CZ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4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4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4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4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4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8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cs-CZ" sz="1800" dirty="0">
                <a:solidFill>
                  <a:schemeClr val="tx1"/>
                </a:solidFill>
                <a:latin typeface="+mj-lt"/>
              </a:rPr>
              <a:t>UNIVERSITY OF CHEMISTRY AND TECHNOLOGY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Department of Chemical Engineering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sz="1800" b="1" dirty="0">
                <a:solidFill>
                  <a:schemeClr val="tx1"/>
                </a:solidFill>
                <a:latin typeface="+mj-lt"/>
              </a:rPr>
              <a:t>Laboratory of Fire Engineering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114847" y="3906288"/>
            <a:ext cx="691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Vojtěch Šálek</a:t>
            </a:r>
            <a:r>
              <a:rPr lang="cs-CZ" sz="2400" dirty="0"/>
              <a:t>, Lucie Hasalová, Petr Hejtmánek</a:t>
            </a:r>
            <a:endParaRPr lang="en-US" sz="24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98" y="4460177"/>
            <a:ext cx="1087374" cy="7541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331" y="1235033"/>
            <a:ext cx="3973345" cy="84051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11" y="4408291"/>
            <a:ext cx="3424947" cy="857919"/>
          </a:xfrm>
          <a:prstGeom prst="rect">
            <a:avLst/>
          </a:prstGeom>
        </p:spPr>
      </p:pic>
      <p:grpSp>
        <p:nvGrpSpPr>
          <p:cNvPr id="16" name="Skupina 15"/>
          <p:cNvGrpSpPr/>
          <p:nvPr/>
        </p:nvGrpSpPr>
        <p:grpSpPr>
          <a:xfrm>
            <a:off x="6333216" y="4460177"/>
            <a:ext cx="2415248" cy="752207"/>
            <a:chOff x="5868144" y="4460177"/>
            <a:chExt cx="2415248" cy="752207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429"/>
            <a:stretch/>
          </p:blipFill>
          <p:spPr>
            <a:xfrm>
              <a:off x="5868144" y="4460177"/>
              <a:ext cx="720080" cy="712364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88224" y="4501961"/>
              <a:ext cx="1695168" cy="7104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1467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01245" y="1030084"/>
            <a:ext cx="3840361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&amp;SURF ID=‚</a:t>
            </a:r>
            <a:r>
              <a:rPr lang="cs-CZ" sz="1600" b="1" dirty="0"/>
              <a:t>CEILING</a:t>
            </a:r>
            <a:r>
              <a:rPr lang="en-US" sz="1600" dirty="0"/>
              <a:t>',</a:t>
            </a:r>
          </a:p>
          <a:p>
            <a:r>
              <a:rPr lang="en-US" sz="1600" dirty="0"/>
              <a:t>      COLOR='BLACK',</a:t>
            </a:r>
          </a:p>
          <a:p>
            <a:r>
              <a:rPr lang="en-US" sz="1600" dirty="0"/>
              <a:t>      BACKING='VOID',</a:t>
            </a:r>
          </a:p>
          <a:p>
            <a:r>
              <a:rPr lang="en-US" sz="1600" dirty="0"/>
              <a:t>      MATL_ID(1,1)='</a:t>
            </a:r>
            <a:r>
              <a:rPr lang="en-US" sz="1600" b="1" dirty="0">
                <a:solidFill>
                  <a:srgbClr val="00B050"/>
                </a:solidFill>
              </a:rPr>
              <a:t>FERMACELL_AESTUVER</a:t>
            </a:r>
            <a:r>
              <a:rPr lang="en-US" sz="1600" dirty="0"/>
              <a:t>',</a:t>
            </a:r>
          </a:p>
          <a:p>
            <a:r>
              <a:rPr lang="en-US" sz="1600" dirty="0"/>
              <a:t>      MATL_ID(2,1)='</a:t>
            </a:r>
            <a:r>
              <a:rPr lang="en-US" sz="1600" b="1" dirty="0">
                <a:solidFill>
                  <a:srgbClr val="FF0000"/>
                </a:solidFill>
              </a:rPr>
              <a:t>MINERAL_</a:t>
            </a:r>
            <a:r>
              <a:rPr lang="cs-CZ" sz="1600" b="1" dirty="0">
                <a:solidFill>
                  <a:srgbClr val="FF0000"/>
                </a:solidFill>
              </a:rPr>
              <a:t>WOOL</a:t>
            </a:r>
            <a:r>
              <a:rPr lang="en-US" sz="1600" dirty="0"/>
              <a:t>',</a:t>
            </a:r>
          </a:p>
          <a:p>
            <a:r>
              <a:rPr lang="en-US" sz="1600" dirty="0"/>
              <a:t>      MATL_ID(3,1)='</a:t>
            </a:r>
            <a:r>
              <a:rPr lang="en-US" sz="1600" b="1" dirty="0">
                <a:solidFill>
                  <a:srgbClr val="0070C0"/>
                </a:solidFill>
              </a:rPr>
              <a:t>YTONG</a:t>
            </a:r>
            <a:r>
              <a:rPr lang="en-US" sz="1600" dirty="0"/>
              <a:t>',      </a:t>
            </a:r>
          </a:p>
          <a:p>
            <a:r>
              <a:rPr lang="cs-CZ" sz="1600" dirty="0"/>
              <a:t>      </a:t>
            </a:r>
            <a:r>
              <a:rPr lang="en-US" sz="1600" dirty="0"/>
              <a:t>THICKNESS(1)=0.020,</a:t>
            </a:r>
          </a:p>
          <a:p>
            <a:r>
              <a:rPr lang="en-US" sz="1600" dirty="0"/>
              <a:t>      THICKNESS(2)=0.030,</a:t>
            </a:r>
          </a:p>
          <a:p>
            <a:r>
              <a:rPr lang="en-US" sz="1600" dirty="0"/>
              <a:t>      THICKNESS(3)=0.2, /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337" y="1046726"/>
            <a:ext cx="4337773" cy="3318378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boundary conditions</a:t>
            </a:r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cxnSp>
        <p:nvCxnSpPr>
          <p:cNvPr id="23" name="Přímá spojnice se šipkou 22"/>
          <p:cNvCxnSpPr>
            <a:stCxn id="4" idx="3"/>
          </p:cNvCxnSpPr>
          <p:nvPr/>
        </p:nvCxnSpPr>
        <p:spPr>
          <a:xfrm>
            <a:off x="4141606" y="2184246"/>
            <a:ext cx="1582522" cy="19573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3707904" y="4300969"/>
            <a:ext cx="3294112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&amp;MATL ID='</a:t>
            </a:r>
            <a:r>
              <a:rPr lang="en-US" sz="1600" b="1" dirty="0">
                <a:solidFill>
                  <a:srgbClr val="00B050"/>
                </a:solidFill>
              </a:rPr>
              <a:t>FERMACELL_AESTUVER</a:t>
            </a:r>
            <a:r>
              <a:rPr lang="en-US" sz="1600" dirty="0"/>
              <a:t>',</a:t>
            </a:r>
          </a:p>
          <a:p>
            <a:r>
              <a:rPr lang="en-US" sz="1600" dirty="0"/>
              <a:t>      SPECIFIC_HEAT=0.9,</a:t>
            </a:r>
          </a:p>
          <a:p>
            <a:r>
              <a:rPr lang="en-US" sz="1600" dirty="0"/>
              <a:t>      CONDUCTIVITY=0.21,</a:t>
            </a:r>
          </a:p>
          <a:p>
            <a:r>
              <a:rPr lang="en-US" sz="1600" dirty="0"/>
              <a:t>      DENSITY=800.0 /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1619672" y="5602084"/>
            <a:ext cx="315009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 &amp;MATL ID='</a:t>
            </a:r>
            <a:r>
              <a:rPr lang="en-US" sz="1600" b="1" dirty="0">
                <a:solidFill>
                  <a:srgbClr val="FF0000"/>
                </a:solidFill>
              </a:rPr>
              <a:t>MINERAL_</a:t>
            </a:r>
            <a:r>
              <a:rPr lang="cs-CZ" sz="1600" b="1" dirty="0">
                <a:solidFill>
                  <a:srgbClr val="FF0000"/>
                </a:solidFill>
              </a:rPr>
              <a:t>WOOL</a:t>
            </a:r>
            <a:r>
              <a:rPr lang="en-US" sz="1600" dirty="0"/>
              <a:t>',</a:t>
            </a:r>
          </a:p>
          <a:p>
            <a:r>
              <a:rPr lang="en-US" sz="1600" dirty="0"/>
              <a:t>      SPECIFIC_HEAT=0.94,</a:t>
            </a:r>
          </a:p>
          <a:p>
            <a:r>
              <a:rPr lang="en-US" sz="1600" dirty="0"/>
              <a:t>      CONDUCTIVITY=0.035,</a:t>
            </a:r>
          </a:p>
          <a:p>
            <a:r>
              <a:rPr lang="en-US" sz="1600" dirty="0"/>
              <a:t>      DENSITY=35.0 /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01245" y="4300969"/>
            <a:ext cx="230425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&amp;MATL ID='</a:t>
            </a:r>
            <a:r>
              <a:rPr lang="en-US" sz="1600" b="1" dirty="0">
                <a:solidFill>
                  <a:srgbClr val="0070C0"/>
                </a:solidFill>
              </a:rPr>
              <a:t>YTONG</a:t>
            </a:r>
            <a:r>
              <a:rPr lang="en-US" sz="1600" dirty="0"/>
              <a:t>',</a:t>
            </a:r>
          </a:p>
          <a:p>
            <a:r>
              <a:rPr lang="en-US" sz="1600" dirty="0"/>
              <a:t>      SPECIFIC_HEAT=1.0,</a:t>
            </a:r>
          </a:p>
          <a:p>
            <a:r>
              <a:rPr lang="en-US" sz="1600" dirty="0"/>
              <a:t>      CONDUCTIVITY=0.10,</a:t>
            </a:r>
          </a:p>
          <a:p>
            <a:r>
              <a:rPr lang="en-US" sz="1600" dirty="0"/>
              <a:t>      DENSITY=400.0/ </a:t>
            </a:r>
          </a:p>
        </p:txBody>
      </p:sp>
      <p:cxnSp>
        <p:nvCxnSpPr>
          <p:cNvPr id="21" name="Přímá spojnice se šipkou 20"/>
          <p:cNvCxnSpPr>
            <a:stCxn id="4" idx="2"/>
            <a:endCxn id="17" idx="0"/>
          </p:cNvCxnSpPr>
          <p:nvPr/>
        </p:nvCxnSpPr>
        <p:spPr>
          <a:xfrm>
            <a:off x="2221426" y="3338408"/>
            <a:ext cx="973294" cy="2263676"/>
          </a:xfrm>
          <a:prstGeom prst="straightConnector1">
            <a:avLst/>
          </a:prstGeom>
          <a:ln w="28575"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stCxn id="4" idx="2"/>
            <a:endCxn id="18" idx="0"/>
          </p:cNvCxnSpPr>
          <p:nvPr/>
        </p:nvCxnSpPr>
        <p:spPr>
          <a:xfrm flipH="1">
            <a:off x="1453373" y="3338408"/>
            <a:ext cx="768053" cy="962561"/>
          </a:xfrm>
          <a:prstGeom prst="straightConnector1">
            <a:avLst/>
          </a:prstGeom>
          <a:ln w="28575"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endCxn id="4" idx="2"/>
          </p:cNvCxnSpPr>
          <p:nvPr/>
        </p:nvCxnSpPr>
        <p:spPr>
          <a:xfrm flipH="1" flipV="1">
            <a:off x="2221426" y="3338408"/>
            <a:ext cx="3142662" cy="962562"/>
          </a:xfrm>
          <a:prstGeom prst="straightConnector1">
            <a:avLst/>
          </a:prstGeom>
          <a:ln w="28575"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boundary conditions</a:t>
            </a:r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899592" y="2093947"/>
            <a:ext cx="307808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&amp;SURF ID='</a:t>
            </a:r>
            <a:r>
              <a:rPr lang="en-US" sz="1600" b="1" dirty="0"/>
              <a:t>BURNER</a:t>
            </a:r>
            <a:r>
              <a:rPr lang="en-US" sz="1600" dirty="0"/>
              <a:t>',</a:t>
            </a:r>
          </a:p>
          <a:p>
            <a:r>
              <a:rPr lang="en-US" sz="1600" dirty="0"/>
              <a:t>      COLOR='RED'</a:t>
            </a:r>
          </a:p>
          <a:p>
            <a:r>
              <a:rPr lang="en-US" sz="1600" dirty="0"/>
              <a:t>      HRRPUA=</a:t>
            </a:r>
            <a:r>
              <a:rPr lang="en-US" sz="1600" b="1" dirty="0"/>
              <a:t>1200.0</a:t>
            </a:r>
            <a:r>
              <a:rPr lang="en-US" sz="1600" dirty="0"/>
              <a:t> / 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204087"/>
            <a:ext cx="4584028" cy="323190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211357" y="1135052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en-US" sz="2800" dirty="0"/>
              <a:t>Burner (30 kW)</a:t>
            </a:r>
          </a:p>
          <a:p>
            <a:pPr algn="ctr">
              <a:buSzPct val="100000"/>
            </a:pPr>
            <a:r>
              <a:rPr lang="en-US" sz="2800" dirty="0"/>
              <a:t>50 x 5 x 10 cm</a:t>
            </a:r>
          </a:p>
        </p:txBody>
      </p:sp>
      <p:cxnSp>
        <p:nvCxnSpPr>
          <p:cNvPr id="13" name="Přímá spojnice se šipkou 12"/>
          <p:cNvCxnSpPr>
            <a:stCxn id="8" idx="2"/>
          </p:cNvCxnSpPr>
          <p:nvPr/>
        </p:nvCxnSpPr>
        <p:spPr>
          <a:xfrm>
            <a:off x="2438636" y="2924944"/>
            <a:ext cx="549188" cy="25922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4" name="Skupina 23"/>
          <p:cNvGrpSpPr/>
          <p:nvPr/>
        </p:nvGrpSpPr>
        <p:grpSpPr>
          <a:xfrm>
            <a:off x="5516724" y="1840756"/>
            <a:ext cx="3246550" cy="4567867"/>
            <a:chOff x="5516724" y="1450603"/>
            <a:chExt cx="3246550" cy="4567867"/>
          </a:xfrm>
        </p:grpSpPr>
        <p:sp>
          <p:nvSpPr>
            <p:cNvPr id="15" name="Obdélník 14"/>
            <p:cNvSpPr/>
            <p:nvPr/>
          </p:nvSpPr>
          <p:spPr>
            <a:xfrm>
              <a:off x="5516724" y="1450603"/>
              <a:ext cx="3246550" cy="23083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600" dirty="0"/>
                <a:t>&amp;SURF ID='</a:t>
              </a:r>
              <a:r>
                <a:rPr lang="en-US" sz="1600" b="1" dirty="0"/>
                <a:t>INERT_</a:t>
              </a:r>
              <a:r>
                <a:rPr lang="cs-CZ" sz="1600" b="1" dirty="0"/>
                <a:t>WALL</a:t>
              </a:r>
              <a:r>
                <a:rPr lang="en-US" sz="1600" dirty="0"/>
                <a:t>',</a:t>
              </a:r>
            </a:p>
            <a:p>
              <a:r>
                <a:rPr lang="en-US" sz="1600" dirty="0"/>
                <a:t>      COLOR='WHITE',</a:t>
              </a:r>
            </a:p>
            <a:p>
              <a:r>
                <a:rPr lang="en-US" sz="1600" dirty="0"/>
                <a:t>      </a:t>
              </a:r>
              <a:r>
                <a:rPr lang="en-US" sz="1600" b="1" dirty="0"/>
                <a:t>BACKING='EXPOSED'</a:t>
              </a:r>
              <a:r>
                <a:rPr lang="en-US" sz="1600" dirty="0"/>
                <a:t>,</a:t>
              </a:r>
            </a:p>
            <a:p>
              <a:r>
                <a:rPr lang="en-US" sz="1600" dirty="0"/>
                <a:t>      MATL_ID(1,1)=</a:t>
              </a:r>
              <a:br>
                <a:rPr lang="cs-CZ" sz="1600" dirty="0"/>
              </a:br>
              <a:r>
                <a:rPr lang="cs-CZ" sz="1600" dirty="0"/>
                <a:t>          </a:t>
              </a:r>
              <a:r>
                <a:rPr lang="en-US" sz="1600" dirty="0"/>
                <a:t>'</a:t>
              </a:r>
              <a:r>
                <a:rPr lang="en-US" sz="1600" b="1" dirty="0">
                  <a:solidFill>
                    <a:srgbClr val="00B050"/>
                  </a:solidFill>
                </a:rPr>
                <a:t>FERMACELL_POWERPANEL</a:t>
              </a:r>
              <a:r>
                <a:rPr lang="en-US" sz="1600" dirty="0"/>
                <a:t>',</a:t>
              </a:r>
            </a:p>
            <a:p>
              <a:r>
                <a:rPr lang="en-US" sz="1600" dirty="0"/>
                <a:t>      MATL_MASS_FRACTION(1,1)=1.0,</a:t>
              </a:r>
            </a:p>
            <a:p>
              <a:r>
                <a:rPr lang="en-US" sz="1600" dirty="0"/>
                <a:t>      </a:t>
              </a:r>
              <a:r>
                <a:rPr lang="en-US" sz="1600" b="1" dirty="0"/>
                <a:t>STRETCH_FACTOR(1)=1,</a:t>
              </a:r>
            </a:p>
            <a:p>
              <a:r>
                <a:rPr lang="en-US" sz="1600" b="1" dirty="0"/>
                <a:t>      CELL_SIZE_FACTOR=0.5,</a:t>
              </a:r>
            </a:p>
            <a:p>
              <a:r>
                <a:rPr lang="en-US" sz="1600" b="1" dirty="0"/>
                <a:t>      </a:t>
              </a:r>
              <a:r>
                <a:rPr lang="en-US" sz="1600" dirty="0"/>
                <a:t>THICKNESS(1)=0.0125 / </a:t>
              </a:r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5516724" y="4695031"/>
              <a:ext cx="3246550" cy="132343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600" dirty="0"/>
                <a:t>&amp;MATL ID=</a:t>
              </a:r>
              <a:br>
                <a:rPr lang="cs-CZ" sz="1600" dirty="0"/>
              </a:br>
              <a:r>
                <a:rPr lang="cs-CZ" sz="1600" dirty="0"/>
                <a:t>     </a:t>
              </a:r>
              <a:r>
                <a:rPr lang="en-US" sz="1600" dirty="0"/>
                <a:t>'</a:t>
              </a:r>
              <a:r>
                <a:rPr lang="en-US" sz="1600" b="1" dirty="0">
                  <a:solidFill>
                    <a:srgbClr val="00B050"/>
                  </a:solidFill>
                </a:rPr>
                <a:t>FERMACELL_POWERPANEL</a:t>
              </a:r>
              <a:r>
                <a:rPr lang="en-US" sz="1600" dirty="0"/>
                <a:t>',</a:t>
              </a:r>
            </a:p>
            <a:p>
              <a:r>
                <a:rPr lang="en-US" sz="1600" dirty="0"/>
                <a:t>      SPECIFIC_HEAT=1.0,</a:t>
              </a:r>
            </a:p>
            <a:p>
              <a:r>
                <a:rPr lang="en-US" sz="1600" dirty="0"/>
                <a:t>      CONDUCTIVITY=0.17,</a:t>
              </a:r>
            </a:p>
            <a:p>
              <a:r>
                <a:rPr lang="en-US" sz="1600" dirty="0"/>
                <a:t>      DENSITY=1000.0 /</a:t>
              </a:r>
            </a:p>
          </p:txBody>
        </p:sp>
        <p:cxnSp>
          <p:nvCxnSpPr>
            <p:cNvPr id="18" name="Přímá spojnice se šipkou 17"/>
            <p:cNvCxnSpPr>
              <a:stCxn id="17" idx="0"/>
              <a:endCxn id="15" idx="2"/>
            </p:cNvCxnSpPr>
            <p:nvPr/>
          </p:nvCxnSpPr>
          <p:spPr>
            <a:xfrm flipV="1">
              <a:off x="7139999" y="3758927"/>
              <a:ext cx="0" cy="936104"/>
            </a:xfrm>
            <a:prstGeom prst="straightConnector1">
              <a:avLst/>
            </a:prstGeom>
            <a:ln w="28575">
              <a:prstDash val="dash"/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ovéPole 24"/>
          <p:cNvSpPr txBox="1"/>
          <p:nvPr/>
        </p:nvSpPr>
        <p:spPr>
          <a:xfrm>
            <a:off x="5724128" y="886649"/>
            <a:ext cx="2697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00000"/>
            </a:pPr>
            <a:r>
              <a:rPr lang="en-US" sz="2800" dirty="0"/>
              <a:t>Inert wall</a:t>
            </a:r>
            <a:br>
              <a:rPr lang="en-US" sz="2800" dirty="0"/>
            </a:br>
            <a:r>
              <a:rPr lang="en-US" sz="2800" dirty="0"/>
              <a:t>2 x 1 x 0,0125 m</a:t>
            </a:r>
          </a:p>
        </p:txBody>
      </p:sp>
      <p:cxnSp>
        <p:nvCxnSpPr>
          <p:cNvPr id="27" name="Přímá spojnice se šipkou 26"/>
          <p:cNvCxnSpPr>
            <a:stCxn id="15" idx="1"/>
          </p:cNvCxnSpPr>
          <p:nvPr/>
        </p:nvCxnSpPr>
        <p:spPr>
          <a:xfrm flipH="1">
            <a:off x="3059832" y="2994918"/>
            <a:ext cx="2456892" cy="15142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478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inert wall</a:t>
            </a:r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516724" y="1052736"/>
            <a:ext cx="324655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&amp;SURF ID='</a:t>
            </a:r>
            <a:r>
              <a:rPr lang="en-US" sz="1600" b="1" dirty="0"/>
              <a:t>INERT_</a:t>
            </a:r>
            <a:r>
              <a:rPr lang="cs-CZ" sz="1600" b="1" dirty="0"/>
              <a:t>WALL</a:t>
            </a:r>
            <a:r>
              <a:rPr lang="en-US" sz="1600" dirty="0"/>
              <a:t>',</a:t>
            </a:r>
          </a:p>
          <a:p>
            <a:r>
              <a:rPr lang="en-US" sz="1600" dirty="0"/>
              <a:t>      COLOR='WHITE',</a:t>
            </a:r>
          </a:p>
          <a:p>
            <a:r>
              <a:rPr lang="en-US" sz="1600" dirty="0"/>
              <a:t>      </a:t>
            </a:r>
            <a:r>
              <a:rPr lang="en-US" sz="1600" b="1" dirty="0"/>
              <a:t>BACKING='EXPOSED'</a:t>
            </a:r>
            <a:r>
              <a:rPr lang="en-US" sz="1600" dirty="0"/>
              <a:t>,</a:t>
            </a:r>
          </a:p>
          <a:p>
            <a:r>
              <a:rPr lang="en-US" sz="1600" dirty="0"/>
              <a:t>      MATL_ID(1,1)=</a:t>
            </a:r>
            <a:br>
              <a:rPr lang="cs-CZ" sz="1600" dirty="0"/>
            </a:br>
            <a:r>
              <a:rPr lang="cs-CZ" sz="1600" dirty="0"/>
              <a:t>          </a:t>
            </a:r>
            <a:r>
              <a:rPr lang="en-US" sz="1600" dirty="0"/>
              <a:t>'</a:t>
            </a:r>
            <a:r>
              <a:rPr lang="en-US" sz="1600" b="1" dirty="0">
                <a:solidFill>
                  <a:srgbClr val="00B050"/>
                </a:solidFill>
              </a:rPr>
              <a:t>FERMACELL_POWERPANEL</a:t>
            </a:r>
            <a:r>
              <a:rPr lang="en-US" sz="1600" dirty="0"/>
              <a:t>',</a:t>
            </a:r>
          </a:p>
          <a:p>
            <a:r>
              <a:rPr lang="en-US" sz="1600" dirty="0"/>
              <a:t>      MATL_MASS_FRACTION(1,1)=1.0,</a:t>
            </a:r>
          </a:p>
          <a:p>
            <a:r>
              <a:rPr lang="en-US" sz="1600" dirty="0"/>
              <a:t>      </a:t>
            </a:r>
            <a:r>
              <a:rPr lang="en-US" sz="1600" b="1" dirty="0"/>
              <a:t>STRETCH_FACTOR(1)=1,</a:t>
            </a:r>
          </a:p>
          <a:p>
            <a:r>
              <a:rPr lang="en-US" sz="1600" b="1" dirty="0"/>
              <a:t>      CELL_SIZE_FACTOR=0.5,</a:t>
            </a:r>
          </a:p>
          <a:p>
            <a:r>
              <a:rPr lang="en-US" sz="1600" b="1" dirty="0"/>
              <a:t>      </a:t>
            </a:r>
            <a:r>
              <a:rPr lang="en-US" sz="1600" dirty="0"/>
              <a:t>THICKNESS(1)=0.0125 /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55575" y="1412776"/>
            <a:ext cx="536114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BACKING='EXPOSED'</a:t>
            </a:r>
            <a:endParaRPr lang="cs-CZ" sz="2800" dirty="0"/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en-US" sz="2000" noProof="1"/>
              <a:t>Influences heat conduction</a:t>
            </a:r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en-US" sz="2000" noProof="1"/>
              <a:t>Maximum one cell thick objects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914400" lvl="1" indent="-457200">
              <a:buSzPct val="100000"/>
              <a:buFont typeface="Courier New" panose="02070309020205020404" pitchFamily="49" charset="0"/>
              <a:buChar char="o"/>
            </a:pPr>
            <a:endParaRPr lang="cs-CZ" sz="2800" dirty="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28223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inert wall</a:t>
            </a:r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645024"/>
            <a:ext cx="2520280" cy="690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645024"/>
            <a:ext cx="2221633" cy="690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569" y="3645024"/>
            <a:ext cx="1029452" cy="690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ovéPole 9"/>
          <p:cNvSpPr txBox="1"/>
          <p:nvPr/>
        </p:nvSpPr>
        <p:spPr>
          <a:xfrm>
            <a:off x="155575" y="1412776"/>
            <a:ext cx="536114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BACKING='EXPOSED'</a:t>
            </a:r>
            <a:endParaRPr lang="cs-CZ" sz="2800" dirty="0"/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en-US" sz="2000" noProof="1"/>
              <a:t>Influences heat conduction</a:t>
            </a:r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en-US" sz="2000" noProof="1"/>
              <a:t>Maximum one cell thick objects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914400" lvl="1" indent="-457200">
              <a:buSzPct val="100000"/>
              <a:buFont typeface="Courier New" panose="02070309020205020404" pitchFamily="49" charset="0"/>
              <a:buChar char="o"/>
            </a:pPr>
            <a:endParaRPr lang="cs-CZ" sz="2800" dirty="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sp>
        <p:nvSpPr>
          <p:cNvPr id="12" name="Obdélník 11"/>
          <p:cNvSpPr/>
          <p:nvPr/>
        </p:nvSpPr>
        <p:spPr>
          <a:xfrm>
            <a:off x="5516724" y="1052736"/>
            <a:ext cx="324655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&amp;SURF ID='</a:t>
            </a:r>
            <a:r>
              <a:rPr lang="en-US" sz="1600" b="1" dirty="0"/>
              <a:t>INERT_</a:t>
            </a:r>
            <a:r>
              <a:rPr lang="cs-CZ" sz="1600" b="1" dirty="0"/>
              <a:t>WALL</a:t>
            </a:r>
            <a:r>
              <a:rPr lang="en-US" sz="1600" dirty="0"/>
              <a:t>',</a:t>
            </a:r>
          </a:p>
          <a:p>
            <a:r>
              <a:rPr lang="en-US" sz="1600" dirty="0"/>
              <a:t>      COLOR='WHITE',</a:t>
            </a:r>
          </a:p>
          <a:p>
            <a:r>
              <a:rPr lang="en-US" sz="1600" dirty="0"/>
              <a:t>      </a:t>
            </a:r>
            <a:r>
              <a:rPr lang="en-US" sz="1600" b="1" dirty="0"/>
              <a:t>BACKING='EXPOSED'</a:t>
            </a:r>
            <a:r>
              <a:rPr lang="en-US" sz="1600" dirty="0"/>
              <a:t>,</a:t>
            </a:r>
          </a:p>
          <a:p>
            <a:r>
              <a:rPr lang="en-US" sz="1600" dirty="0"/>
              <a:t>      MATL_ID(1,1)=</a:t>
            </a:r>
            <a:br>
              <a:rPr lang="cs-CZ" sz="1600" dirty="0"/>
            </a:br>
            <a:r>
              <a:rPr lang="cs-CZ" sz="1600" dirty="0"/>
              <a:t>          </a:t>
            </a:r>
            <a:r>
              <a:rPr lang="en-US" sz="1600" dirty="0"/>
              <a:t>'</a:t>
            </a:r>
            <a:r>
              <a:rPr lang="en-US" sz="1600" b="1" dirty="0">
                <a:solidFill>
                  <a:srgbClr val="00B050"/>
                </a:solidFill>
              </a:rPr>
              <a:t>FERMACELL_POWERPANEL</a:t>
            </a:r>
            <a:r>
              <a:rPr lang="en-US" sz="1600" dirty="0"/>
              <a:t>',</a:t>
            </a:r>
          </a:p>
          <a:p>
            <a:r>
              <a:rPr lang="en-US" sz="1600" dirty="0"/>
              <a:t>      MATL_MASS_FRACTION(1,1)=1.0,</a:t>
            </a:r>
          </a:p>
          <a:p>
            <a:r>
              <a:rPr lang="en-US" sz="1600" dirty="0"/>
              <a:t>      </a:t>
            </a:r>
            <a:r>
              <a:rPr lang="en-US" sz="1600" b="1" dirty="0"/>
              <a:t>STRETCH_FACTOR(1)=1,</a:t>
            </a:r>
          </a:p>
          <a:p>
            <a:r>
              <a:rPr lang="en-US" sz="1600" b="1" dirty="0"/>
              <a:t>      CELL_SIZE_FACTOR=0.5,</a:t>
            </a:r>
          </a:p>
          <a:p>
            <a:r>
              <a:rPr lang="en-US" sz="1600" b="1" dirty="0"/>
              <a:t>      </a:t>
            </a:r>
            <a:r>
              <a:rPr lang="en-US" sz="1600" dirty="0"/>
              <a:t>THICKNESS(1)=0.0125 / </a:t>
            </a:r>
          </a:p>
        </p:txBody>
      </p:sp>
    </p:spTree>
    <p:extLst>
      <p:ext uri="{BB962C8B-B14F-4D97-AF65-F5344CB8AC3E}">
        <p14:creationId xmlns:p14="http://schemas.microsoft.com/office/powerpoint/2010/main" val="1157635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inert wall</a:t>
            </a:r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645024"/>
            <a:ext cx="2520280" cy="690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Obráze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645024"/>
            <a:ext cx="2221633" cy="690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569" y="3645024"/>
            <a:ext cx="1029452" cy="690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ovéPole 9"/>
          <p:cNvSpPr txBox="1"/>
          <p:nvPr/>
        </p:nvSpPr>
        <p:spPr>
          <a:xfrm>
            <a:off x="155575" y="1412776"/>
            <a:ext cx="536114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BACKING='EXPOSED'</a:t>
            </a:r>
            <a:endParaRPr lang="cs-CZ" sz="2800" dirty="0"/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en-US" sz="2000" noProof="1"/>
              <a:t>Influences heat conduction</a:t>
            </a:r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en-US" sz="2000" noProof="1"/>
              <a:t>Maximum one cell thick objects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914400" lvl="1" indent="-457200">
              <a:buSzPct val="100000"/>
              <a:buFont typeface="Courier New" panose="02070309020205020404" pitchFamily="49" charset="0"/>
              <a:buChar char="o"/>
            </a:pPr>
            <a:endParaRPr lang="cs-CZ" sz="2800" dirty="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endParaRPr lang="cs-CZ" sz="2800" dirty="0"/>
          </a:p>
        </p:txBody>
      </p:sp>
      <p:sp>
        <p:nvSpPr>
          <p:cNvPr id="12" name="Obdélník 11"/>
          <p:cNvSpPr/>
          <p:nvPr/>
        </p:nvSpPr>
        <p:spPr>
          <a:xfrm>
            <a:off x="5516724" y="1052736"/>
            <a:ext cx="324655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&amp;SURF ID='</a:t>
            </a:r>
            <a:r>
              <a:rPr lang="en-US" sz="1600" b="1" dirty="0"/>
              <a:t>INERT_</a:t>
            </a:r>
            <a:r>
              <a:rPr lang="cs-CZ" sz="1600" b="1" dirty="0"/>
              <a:t>WALL</a:t>
            </a:r>
            <a:r>
              <a:rPr lang="en-US" sz="1600" dirty="0"/>
              <a:t>',</a:t>
            </a:r>
          </a:p>
          <a:p>
            <a:r>
              <a:rPr lang="en-US" sz="1600" dirty="0"/>
              <a:t>      COLOR='WHITE',</a:t>
            </a:r>
          </a:p>
          <a:p>
            <a:r>
              <a:rPr lang="en-US" sz="1600" dirty="0"/>
              <a:t>      </a:t>
            </a:r>
            <a:r>
              <a:rPr lang="en-US" sz="1600" b="1" dirty="0"/>
              <a:t>BACKING='EXPOSED'</a:t>
            </a:r>
            <a:r>
              <a:rPr lang="en-US" sz="1600" dirty="0"/>
              <a:t>,</a:t>
            </a:r>
          </a:p>
          <a:p>
            <a:r>
              <a:rPr lang="en-US" sz="1600" dirty="0"/>
              <a:t>      MATL_ID(1,1)=</a:t>
            </a:r>
            <a:br>
              <a:rPr lang="cs-CZ" sz="1600" dirty="0"/>
            </a:br>
            <a:r>
              <a:rPr lang="cs-CZ" sz="1600" dirty="0"/>
              <a:t>          </a:t>
            </a:r>
            <a:r>
              <a:rPr lang="en-US" sz="1600" dirty="0"/>
              <a:t>'</a:t>
            </a:r>
            <a:r>
              <a:rPr lang="en-US" sz="1600" b="1" dirty="0">
                <a:solidFill>
                  <a:srgbClr val="00B050"/>
                </a:solidFill>
              </a:rPr>
              <a:t>FERMACELL_POWERPANEL</a:t>
            </a:r>
            <a:r>
              <a:rPr lang="en-US" sz="1600" dirty="0"/>
              <a:t>',</a:t>
            </a:r>
          </a:p>
          <a:p>
            <a:r>
              <a:rPr lang="en-US" sz="1600" dirty="0"/>
              <a:t>      MATL_MASS_FRACTION(1,1)=1.0,</a:t>
            </a:r>
          </a:p>
          <a:p>
            <a:r>
              <a:rPr lang="en-US" sz="1600" dirty="0"/>
              <a:t>      </a:t>
            </a:r>
            <a:r>
              <a:rPr lang="en-US" sz="1600" b="1" dirty="0"/>
              <a:t>STRETCH_FACTOR(1)=1,</a:t>
            </a:r>
          </a:p>
          <a:p>
            <a:r>
              <a:rPr lang="en-US" sz="1600" b="1" dirty="0"/>
              <a:t>      CELL_SIZE_FACTOR=0.5,</a:t>
            </a:r>
          </a:p>
          <a:p>
            <a:r>
              <a:rPr lang="en-US" sz="1600" b="1" dirty="0"/>
              <a:t>      </a:t>
            </a:r>
            <a:r>
              <a:rPr lang="en-US" sz="1600" dirty="0"/>
              <a:t>THICKNESS(1)=0.0125 / 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4613498"/>
            <a:ext cx="39624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4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inert wall</a:t>
            </a:r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516724" y="1052736"/>
            <a:ext cx="324655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&amp;SURF ID='</a:t>
            </a:r>
            <a:r>
              <a:rPr lang="en-US" sz="1600" b="1" dirty="0"/>
              <a:t>INERT_</a:t>
            </a:r>
            <a:r>
              <a:rPr lang="cs-CZ" sz="1600" b="1" dirty="0"/>
              <a:t>WALL</a:t>
            </a:r>
            <a:r>
              <a:rPr lang="en-US" sz="1600" dirty="0"/>
              <a:t>',</a:t>
            </a:r>
          </a:p>
          <a:p>
            <a:r>
              <a:rPr lang="en-US" sz="1600" dirty="0"/>
              <a:t>      COLOR='WHITE',</a:t>
            </a:r>
          </a:p>
          <a:p>
            <a:r>
              <a:rPr lang="en-US" sz="1600" dirty="0"/>
              <a:t>      </a:t>
            </a:r>
            <a:r>
              <a:rPr lang="en-US" sz="1600" b="1" dirty="0"/>
              <a:t>BACKING='EXPOSED'</a:t>
            </a:r>
            <a:r>
              <a:rPr lang="en-US" sz="1600" dirty="0"/>
              <a:t>,</a:t>
            </a:r>
          </a:p>
          <a:p>
            <a:r>
              <a:rPr lang="en-US" sz="1600" dirty="0"/>
              <a:t>      MATL_ID(1,1)=</a:t>
            </a:r>
            <a:br>
              <a:rPr lang="cs-CZ" sz="1600" dirty="0"/>
            </a:br>
            <a:r>
              <a:rPr lang="cs-CZ" sz="1600" dirty="0"/>
              <a:t>          </a:t>
            </a:r>
            <a:r>
              <a:rPr lang="en-US" sz="1600" dirty="0"/>
              <a:t>'</a:t>
            </a:r>
            <a:r>
              <a:rPr lang="en-US" sz="1600" b="1" dirty="0">
                <a:solidFill>
                  <a:srgbClr val="00B050"/>
                </a:solidFill>
              </a:rPr>
              <a:t>FERMACELL_POWERPANEL</a:t>
            </a:r>
            <a:r>
              <a:rPr lang="en-US" sz="1600" dirty="0"/>
              <a:t>',</a:t>
            </a:r>
          </a:p>
          <a:p>
            <a:r>
              <a:rPr lang="en-US" sz="1600" dirty="0"/>
              <a:t>      MATL_MASS_FRACTION(1,1)=1.0,</a:t>
            </a:r>
          </a:p>
          <a:p>
            <a:r>
              <a:rPr lang="en-US" sz="1600" dirty="0"/>
              <a:t>      </a:t>
            </a:r>
            <a:r>
              <a:rPr lang="en-US" sz="1600" b="1" dirty="0"/>
              <a:t>STRETCH_FACTOR(1)=1,</a:t>
            </a:r>
          </a:p>
          <a:p>
            <a:r>
              <a:rPr lang="en-US" sz="1600" b="1" dirty="0"/>
              <a:t>      CELL_SIZE_FACTOR=0.5,</a:t>
            </a:r>
          </a:p>
          <a:p>
            <a:r>
              <a:rPr lang="en-US" sz="1600" b="1" dirty="0"/>
              <a:t>      </a:t>
            </a:r>
            <a:r>
              <a:rPr lang="en-US" sz="1600" dirty="0"/>
              <a:t>THICKNESS(1)=0.0125 / 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52736"/>
            <a:ext cx="3962400" cy="1695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75226" y="3068960"/>
                <a:ext cx="5361149" cy="10450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First cell size calculated as</a:t>
                </a:r>
                <a:br>
                  <a:rPr lang="cs-CZ" sz="2800" dirty="0"/>
                </a:b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8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cs-CZ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cs-CZ" sz="2800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l-GR" sz="2800" i="1" dirty="0">
                            <a:latin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el-GR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800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cs-CZ" sz="28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rad>
                  </m:oMath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26" y="3068960"/>
                <a:ext cx="5361149" cy="1045030"/>
              </a:xfrm>
              <a:prstGeom prst="rect">
                <a:avLst/>
              </a:prstGeom>
              <a:blipFill>
                <a:blip r:embed="rId3"/>
                <a:stretch>
                  <a:fillRect l="-2048" t="-5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délník 2"/>
          <p:cNvSpPr/>
          <p:nvPr/>
        </p:nvSpPr>
        <p:spPr>
          <a:xfrm>
            <a:off x="175226" y="4293096"/>
            <a:ext cx="74211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Number and size of additional cells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cs-CZ" sz="2000" dirty="0"/>
              <a:t>Default: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000" dirty="0"/>
              <a:t>stretch</a:t>
            </a:r>
            <a:r>
              <a:rPr lang="cs-CZ" sz="2000" dirty="0"/>
              <a:t> </a:t>
            </a:r>
            <a:r>
              <a:rPr lang="en-US" sz="2000" dirty="0"/>
              <a:t>factor = 2</a:t>
            </a:r>
            <a:r>
              <a:rPr lang="cs-CZ" sz="2000" dirty="0"/>
              <a:t> (x </a:t>
            </a:r>
            <a:r>
              <a:rPr lang="en-US" sz="2000" dirty="0"/>
              <a:t>times previous cell</a:t>
            </a:r>
            <a:r>
              <a:rPr lang="cs-CZ" sz="2000" dirty="0"/>
              <a:t>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cs-CZ" sz="2000" dirty="0"/>
              <a:t>c</a:t>
            </a:r>
            <a:r>
              <a:rPr lang="en-US" sz="2000" dirty="0"/>
              <a:t>ell size factor = 1</a:t>
            </a:r>
            <a:r>
              <a:rPr lang="cs-CZ" sz="2000" dirty="0"/>
              <a:t> (</a:t>
            </a:r>
            <a:r>
              <a:rPr lang="en-US" sz="2000" dirty="0"/>
              <a:t>x times first cell</a:t>
            </a:r>
            <a:r>
              <a:rPr lang="cs-CZ" sz="200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0048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–</a:t>
            </a:r>
            <a:r>
              <a:rPr lang="cs-CZ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combustion</a:t>
            </a:r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505178" y="1200852"/>
                <a:ext cx="7421110" cy="1423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SzPct val="100000"/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Reaction in gas phase</a:t>
                </a:r>
              </a:p>
              <a:p>
                <a:pPr marL="914400" lvl="1" indent="-457200"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ideal combustion of propane</a:t>
                </a:r>
              </a:p>
              <a:p>
                <a:pPr lvl="1">
                  <a:buSzPct val="100000"/>
                </a:pPr>
                <a:r>
                  <a:rPr lang="en-US" sz="1050" dirty="0"/>
                  <a:t> </a:t>
                </a:r>
                <a:endParaRPr lang="en-US" sz="2000" dirty="0"/>
              </a:p>
              <a:p>
                <a:pPr lvl="1"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→3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+4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78" y="1200852"/>
                <a:ext cx="7421110" cy="1423467"/>
              </a:xfrm>
              <a:prstGeom prst="rect">
                <a:avLst/>
              </a:prstGeom>
              <a:blipFill>
                <a:blip r:embed="rId3"/>
                <a:stretch>
                  <a:fillRect l="-1479" t="-4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/>
          <p:cNvSpPr/>
          <p:nvPr/>
        </p:nvSpPr>
        <p:spPr>
          <a:xfrm>
            <a:off x="6246440" y="1230637"/>
            <a:ext cx="2069976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&amp;REAC ID='PROPANE',</a:t>
            </a:r>
          </a:p>
          <a:p>
            <a:r>
              <a:rPr lang="en-US" sz="1600" dirty="0"/>
              <a:t>      FUEL='</a:t>
            </a:r>
            <a:r>
              <a:rPr lang="en-US" sz="1600" b="1" dirty="0"/>
              <a:t>PROPANE</a:t>
            </a:r>
            <a:r>
              <a:rPr lang="en-US" sz="1600" dirty="0"/>
              <a:t>',</a:t>
            </a:r>
          </a:p>
          <a:p>
            <a:r>
              <a:rPr lang="en-US" sz="1600" dirty="0"/>
              <a:t>      </a:t>
            </a:r>
            <a:r>
              <a:rPr lang="en-US" sz="1600" b="1" dirty="0"/>
              <a:t>SOOT_YIELD=0.0</a:t>
            </a:r>
          </a:p>
          <a:p>
            <a:r>
              <a:rPr lang="en-US" sz="1600" b="1" dirty="0"/>
              <a:t>      CO_YIELD=0.0 </a:t>
            </a:r>
            <a:r>
              <a:rPr lang="en-US" sz="1600" dirty="0"/>
              <a:t>/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61863" y="2679303"/>
            <a:ext cx="5330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No soot formation assumed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3535" y="3107928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20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kupina 14"/>
          <p:cNvGrpSpPr/>
          <p:nvPr/>
        </p:nvGrpSpPr>
        <p:grpSpPr>
          <a:xfrm>
            <a:off x="155575" y="3933056"/>
            <a:ext cx="8607634" cy="2307546"/>
            <a:chOff x="151458" y="3569726"/>
            <a:chExt cx="8607634" cy="2307546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458" y="3933056"/>
              <a:ext cx="4324833" cy="1881340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3865" y="3930223"/>
              <a:ext cx="4335227" cy="1947049"/>
            </a:xfrm>
            <a:prstGeom prst="rect">
              <a:avLst/>
            </a:prstGeom>
          </p:spPr>
        </p:pic>
        <p:pic>
          <p:nvPicPr>
            <p:cNvPr id="1026" name="Picture 2" descr="As right as..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3569726"/>
              <a:ext cx="408013" cy="388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Red Mark Wrong Transparent - PNG All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297" y="3635439"/>
              <a:ext cx="366788" cy="366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computational mesh</a:t>
            </a:r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98890" y="1025853"/>
            <a:ext cx="876559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Computational mesh analysis is basic assumption for good model prediction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Cell size necessary to solve boundary layer and temperature gradient in the wall is in order of</a:t>
            </a:r>
            <a:r>
              <a:rPr lang="cs-CZ" sz="2800" dirty="0"/>
              <a:t> </a:t>
            </a:r>
            <a:r>
              <a:rPr lang="cs-CZ" sz="2800" b="1" dirty="0"/>
              <a:t>1 mm</a:t>
            </a:r>
            <a:r>
              <a:rPr lang="en-US" sz="2800" dirty="0"/>
              <a:t> [1]</a:t>
            </a:r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Extreme computational demands </a:t>
            </a:r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FDS restricted to structured meshes</a:t>
            </a:r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cs-CZ" sz="2000" dirty="0"/>
              <a:t>~</a:t>
            </a:r>
            <a:r>
              <a:rPr lang="en-US" sz="2000" dirty="0"/>
              <a:t> </a:t>
            </a:r>
            <a:r>
              <a:rPr lang="cs-CZ" sz="2000" dirty="0"/>
              <a:t>800 000 </a:t>
            </a:r>
            <a:r>
              <a:rPr lang="en-US" sz="2000" dirty="0"/>
              <a:t>cells/mesh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832593" y="6073034"/>
            <a:ext cx="71825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[1] Brown, A.,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Bruns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Gollner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 Hewson, J.,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Maragkos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G., Marshall, A., McDermott, R., Merci, B.,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Rogaume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T.,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Stoliarov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S., Torero, J.,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Trouvé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A., Wang, Y.,</a:t>
            </a:r>
            <a:r>
              <a:rPr lang="cs-CZ" sz="1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Weckman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E. (2018). Proceedings of the First Workshop Organized by the IAFSS Working Group on Measurement and Computation of Fire Phenomena (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MaCFP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1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Fire Safety Journal, 101,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1-17.</a:t>
            </a:r>
            <a:endParaRPr lang="cs-CZ" sz="11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586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computational mesh</a:t>
            </a:r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358794"/>
              </p:ext>
            </p:extLst>
          </p:nvPr>
        </p:nvGraphicFramePr>
        <p:xfrm>
          <a:off x="219484" y="3140738"/>
          <a:ext cx="8600987" cy="252051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155304">
                  <a:extLst>
                    <a:ext uri="{9D8B030D-6E8A-4147-A177-3AD203B41FA5}">
                      <a16:colId xmlns:a16="http://schemas.microsoft.com/office/drawing/2014/main" val="1978238154"/>
                    </a:ext>
                  </a:extLst>
                </a:gridCol>
                <a:gridCol w="3590481">
                  <a:extLst>
                    <a:ext uri="{9D8B030D-6E8A-4147-A177-3AD203B41FA5}">
                      <a16:colId xmlns:a16="http://schemas.microsoft.com/office/drawing/2014/main" val="815523259"/>
                    </a:ext>
                  </a:extLst>
                </a:gridCol>
                <a:gridCol w="1478939">
                  <a:extLst>
                    <a:ext uri="{9D8B030D-6E8A-4147-A177-3AD203B41FA5}">
                      <a16:colId xmlns:a16="http://schemas.microsoft.com/office/drawing/2014/main" val="384831808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330583764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60132105"/>
                    </a:ext>
                  </a:extLst>
                </a:gridCol>
              </a:tblGrid>
              <a:tr h="789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Model label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</a:rPr>
                        <a:t>Cell size in direction perpendicular to the panel</a:t>
                      </a:r>
                      <a:endParaRPr lang="en-US" sz="1800" noProof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</a:rPr>
                        <a:t>Total number of cells</a:t>
                      </a:r>
                      <a:endParaRPr lang="en-US" sz="1800" noProof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noProof="0" dirty="0">
                          <a:effectLst/>
                        </a:rPr>
                        <a:t>Number of meshes</a:t>
                      </a:r>
                      <a:endParaRPr lang="en-US" sz="1800" noProof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Simulation time</a:t>
                      </a:r>
                      <a:r>
                        <a:rPr lang="cs-CZ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(s)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3166323"/>
                  </a:ext>
                </a:extLst>
              </a:tr>
              <a:tr h="3487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mm</a:t>
                      </a:r>
                      <a:endParaRPr lang="cs-CZ" sz="18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mm – 2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mm - </a:t>
                      </a:r>
                      <a:r>
                        <a:rPr lang="cs-CZ" sz="1800" dirty="0">
                          <a:effectLst/>
                        </a:rPr>
                        <a:t>4 </a:t>
                      </a:r>
                      <a:r>
                        <a:rPr lang="en-US" sz="1800" dirty="0">
                          <a:effectLst/>
                        </a:rPr>
                        <a:t>mm – 2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cm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65 902 500</a:t>
                      </a:r>
                      <a:endParaRPr lang="cs-CZ" sz="180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2884625"/>
                  </a:ext>
                </a:extLst>
              </a:tr>
              <a:tr h="394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mm</a:t>
                      </a:r>
                      <a:endParaRPr lang="cs-CZ" sz="18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mm - 4 mm - 8 mm – 4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cm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22 222 800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36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 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0457978"/>
                  </a:ext>
                </a:extLst>
              </a:tr>
              <a:tr h="319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 cm</a:t>
                      </a:r>
                      <a:endParaRPr lang="cs-CZ" sz="18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cm – 2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cm - 10 cm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804 084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 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048057"/>
                  </a:ext>
                </a:extLst>
              </a:tr>
              <a:tr h="274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 cm</a:t>
                      </a:r>
                      <a:endParaRPr lang="cs-CZ" sz="18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cm - 5 cm 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1 070 496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 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5663866"/>
                  </a:ext>
                </a:extLst>
              </a:tr>
              <a:tr h="394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 cm</a:t>
                      </a:r>
                      <a:endParaRPr lang="cs-CZ" sz="1800" b="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cm - 10 cm 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637 812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</a:t>
                      </a:r>
                      <a:endParaRPr lang="cs-CZ" sz="18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 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5956049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198890" y="1025853"/>
            <a:ext cx="80455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Restrictions in burner size, distance from burner to wall and conditions of „backing“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Large jumps between individual 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Near wall vs. far from wall</a:t>
            </a:r>
          </a:p>
          <a:p>
            <a:pPr>
              <a:buSzPct val="100000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5448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n-US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layer</a:t>
            </a:r>
            <a:r>
              <a:rPr lang="en-US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670 mm</a:t>
            </a:r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661" y="4077072"/>
            <a:ext cx="3166147" cy="2232248"/>
          </a:xfrm>
          <a:prstGeom prst="rect">
            <a:avLst/>
          </a:prstGeom>
        </p:spPr>
      </p:pic>
      <p:sp>
        <p:nvSpPr>
          <p:cNvPr id="16" name="Ovál 15"/>
          <p:cNvSpPr/>
          <p:nvPr/>
        </p:nvSpPr>
        <p:spPr>
          <a:xfrm>
            <a:off x="7956376" y="4221088"/>
            <a:ext cx="432048" cy="194421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7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Motivation – fire spread modeling</a:t>
            </a:r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55574" y="962724"/>
            <a:ext cx="5352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Engineered Wood Products</a:t>
            </a:r>
            <a:br>
              <a:rPr lang="cs-CZ" sz="2800" dirty="0"/>
            </a:br>
            <a:r>
              <a:rPr lang="en-US" sz="2800" dirty="0"/>
              <a:t>(OSB, MDF, plywood,..)</a:t>
            </a:r>
            <a:endParaRPr lang="cs-CZ" sz="2800" dirty="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CFD coupled to pyrolysis model</a:t>
            </a:r>
            <a:endParaRPr lang="cs-CZ" sz="28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976" y="2782053"/>
            <a:ext cx="4077048" cy="3603177"/>
          </a:xfrm>
          <a:prstGeom prst="rect">
            <a:avLst/>
          </a:prstGeom>
        </p:spPr>
      </p:pic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215541"/>
              </p:ext>
            </p:extLst>
          </p:nvPr>
        </p:nvGraphicFramePr>
        <p:xfrm>
          <a:off x="5796136" y="1049854"/>
          <a:ext cx="2304256" cy="5331474"/>
        </p:xfrm>
        <a:graphic>
          <a:graphicData uri="http://schemas.openxmlformats.org/drawingml/2006/table">
            <a:tbl>
              <a:tblPr/>
              <a:tblGrid>
                <a:gridCol w="2304256">
                  <a:extLst>
                    <a:ext uri="{9D8B030D-6E8A-4147-A177-3AD203B41FA5}">
                      <a16:colId xmlns:a16="http://schemas.microsoft.com/office/drawing/2014/main" val="2093383659"/>
                    </a:ext>
                  </a:extLst>
                </a:gridCol>
              </a:tblGrid>
              <a:tr h="5384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1" u="none" strike="noStrike" noProof="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Complex modeling</a:t>
                      </a:r>
                    </a:p>
                    <a:p>
                      <a:pPr algn="ctr" fontAlgn="b"/>
                      <a:r>
                        <a:rPr lang="en-US" sz="1800" b="1" i="1" u="none" strike="noStrike" noProof="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parameters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8677954"/>
                  </a:ext>
                </a:extLst>
              </a:tr>
              <a:tr h="26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Pyr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gas composition</a:t>
                      </a: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34498"/>
                  </a:ext>
                </a:extLst>
              </a:tr>
              <a:tr h="26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Soot yield</a:t>
                      </a: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121613"/>
                  </a:ext>
                </a:extLst>
              </a:tr>
              <a:tr h="26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Density</a:t>
                      </a: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619475"/>
                  </a:ext>
                </a:extLst>
              </a:tr>
              <a:tr h="26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Heat conductivity</a:t>
                      </a: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415570"/>
                  </a:ext>
                </a:extLst>
              </a:tr>
              <a:tr h="26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Specific heat</a:t>
                      </a: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775831"/>
                  </a:ext>
                </a:extLst>
              </a:tr>
              <a:tr h="26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Emissivity</a:t>
                      </a: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513631"/>
                  </a:ext>
                </a:extLst>
              </a:tr>
              <a:tr h="26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Char density</a:t>
                      </a: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005981"/>
                  </a:ext>
                </a:extLst>
              </a:tr>
              <a:tr h="26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Char heat cond.</a:t>
                      </a: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260941"/>
                  </a:ext>
                </a:extLst>
              </a:tr>
              <a:tr h="26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Char specific heat</a:t>
                      </a: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259129"/>
                  </a:ext>
                </a:extLst>
              </a:tr>
              <a:tr h="26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Char emissivity</a:t>
                      </a: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357217"/>
                  </a:ext>
                </a:extLst>
              </a:tr>
              <a:tr h="26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Preexp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factor</a:t>
                      </a: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630154"/>
                  </a:ext>
                </a:extLst>
              </a:tr>
              <a:tr h="26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Activation energy</a:t>
                      </a: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3171845"/>
                  </a:ext>
                </a:extLst>
              </a:tr>
              <a:tr h="26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Order of reaction</a:t>
                      </a: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0319916"/>
                  </a:ext>
                </a:extLst>
              </a:tr>
              <a:tr h="269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Heat of reaction</a:t>
                      </a: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906722"/>
                  </a:ext>
                </a:extLst>
              </a:tr>
              <a:tr h="239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Heat of combustion</a:t>
                      </a: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50292"/>
                  </a:ext>
                </a:extLst>
              </a:tr>
              <a:tr h="2394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Stoch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coeff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of char</a:t>
                      </a: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877491"/>
                  </a:ext>
                </a:extLst>
              </a:tr>
              <a:tr h="4698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Stoch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coeff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of decomposing comp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44000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286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887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20</a:t>
            </a:fld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n-US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 layer</a:t>
            </a:r>
            <a:r>
              <a:rPr lang="en-US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970 mm</a:t>
            </a:r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6084168" y="4797152"/>
                <a:ext cx="210955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71462" lvl="1"/>
                <a:r>
                  <a:rPr lang="el-GR" sz="2000" dirty="0"/>
                  <a:t>Δ</a:t>
                </a:r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r>
                      <a:rPr lang="cs-CZ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cs-CZ" sz="2000" dirty="0"/>
                  <a:t> 5 °C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cs-CZ" sz="2000" dirty="0"/>
                  <a:t> 15 </a:t>
                </a:r>
                <a:r>
                  <a:rPr lang="en-US" sz="2000" dirty="0"/>
                  <a:t>%</a:t>
                </a:r>
                <a:endParaRPr lang="cs-CZ" sz="2000" dirty="0"/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797152"/>
                <a:ext cx="2109552" cy="400110"/>
              </a:xfrm>
              <a:prstGeom prst="rect">
                <a:avLst/>
              </a:prstGeom>
              <a:blipFill>
                <a:blip r:embed="rId3"/>
                <a:stretch>
                  <a:fillRect t="-9091" r="-2312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ovéPole 2"/>
          <p:cNvSpPr txBox="1"/>
          <p:nvPr/>
        </p:nvSpPr>
        <p:spPr>
          <a:xfrm>
            <a:off x="304968" y="5695224"/>
            <a:ext cx="7363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Both height 670 and 970 mm safely in cold layer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Independent of mesh density</a:t>
            </a:r>
          </a:p>
        </p:txBody>
      </p:sp>
    </p:spTree>
    <p:extLst>
      <p:ext uri="{BB962C8B-B14F-4D97-AF65-F5344CB8AC3E}">
        <p14:creationId xmlns:p14="http://schemas.microsoft.com/office/powerpoint/2010/main" val="1302565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– hot layer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1720 mm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5796136" y="4797152"/>
                <a:ext cx="243335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71462" lvl="1"/>
                <a:r>
                  <a:rPr lang="el-GR" sz="2000" dirty="0"/>
                  <a:t>Δ</a:t>
                </a:r>
                <a:r>
                  <a:rPr lang="cs-CZ" sz="2000" dirty="0"/>
                  <a:t>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cs-CZ" sz="2000" dirty="0"/>
                  <a:t> </a:t>
                </a:r>
                <a:r>
                  <a:rPr lang="en-US" sz="2000" dirty="0"/>
                  <a:t>10</a:t>
                </a:r>
                <a:r>
                  <a:rPr lang="cs-CZ" sz="2000" dirty="0"/>
                  <a:t> °C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cs-CZ" sz="2000" dirty="0"/>
                  <a:t> 1</a:t>
                </a:r>
                <a:r>
                  <a:rPr lang="en-US" sz="2000" dirty="0"/>
                  <a:t>2.5</a:t>
                </a:r>
                <a:r>
                  <a:rPr lang="cs-CZ" sz="2000" dirty="0"/>
                  <a:t> </a:t>
                </a:r>
                <a:r>
                  <a:rPr lang="en-US" sz="2000" dirty="0"/>
                  <a:t>%</a:t>
                </a:r>
                <a:endParaRPr lang="cs-CZ" sz="20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797152"/>
                <a:ext cx="2433358" cy="400110"/>
              </a:xfrm>
              <a:prstGeom prst="rect">
                <a:avLst/>
              </a:prstGeom>
              <a:blipFill>
                <a:blip r:embed="rId3"/>
                <a:stretch>
                  <a:fillRect t="-9091" r="-1754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9381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heat flux to the wall</a:t>
            </a:r>
            <a:endParaRPr lang="en-US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307975" y="579663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Significantly higher scatter of values for </a:t>
            </a:r>
            <a:r>
              <a:rPr lang="en-US" sz="2000" dirty="0" err="1"/>
              <a:t>milimet</a:t>
            </a:r>
            <a:r>
              <a:rPr lang="cs-CZ" sz="2000" dirty="0" err="1"/>
              <a:t>er</a:t>
            </a:r>
            <a:r>
              <a:rPr lang="en-US" sz="2000" dirty="0"/>
              <a:t> size meshes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ED0BC62-1D91-5701-2DB5-5B4D8B813A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964137" y="931290"/>
            <a:ext cx="2698988" cy="1501721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722A55B9-5051-9C08-96EE-67E562786D6E}"/>
              </a:ext>
            </a:extLst>
          </p:cNvPr>
          <p:cNvCxnSpPr/>
          <p:nvPr/>
        </p:nvCxnSpPr>
        <p:spPr>
          <a:xfrm>
            <a:off x="6516216" y="980728"/>
            <a:ext cx="1367074" cy="90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0AD491C7-5C4E-4DFE-3492-F9DF7079FB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964137" y="931291"/>
            <a:ext cx="2698988" cy="1501721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DDF74E2E-C78E-A992-C63B-432F96FB9767}"/>
              </a:ext>
            </a:extLst>
          </p:cNvPr>
          <p:cNvCxnSpPr/>
          <p:nvPr/>
        </p:nvCxnSpPr>
        <p:spPr>
          <a:xfrm>
            <a:off x="6516216" y="980729"/>
            <a:ext cx="1367074" cy="90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956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23</a:t>
            </a:fld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– heat flux to the wall</a:t>
            </a:r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79512" y="560025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err="1"/>
              <a:t>Symetrical</a:t>
            </a:r>
            <a:r>
              <a:rPr lang="en-US" sz="2000" dirty="0"/>
              <a:t> model </a:t>
            </a:r>
            <a:r>
              <a:rPr lang="en-US" sz="2000" dirty="0" err="1"/>
              <a:t>behaviour</a:t>
            </a:r>
            <a:r>
              <a:rPr lang="en-US" sz="2000" dirty="0"/>
              <a:t> compared to experiment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Net heat flux measured, radiometer is cooled compared to wall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B4DB3D-E512-EFB5-F2A3-16814832F0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964137" y="931291"/>
            <a:ext cx="2698988" cy="1501721"/>
          </a:xfrm>
          <a:prstGeom prst="rect">
            <a:avLst/>
          </a:prstGeom>
        </p:spPr>
      </p:pic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B1C07D55-0378-3FA3-495F-AFB340A339AC}"/>
              </a:ext>
            </a:extLst>
          </p:cNvPr>
          <p:cNvCxnSpPr/>
          <p:nvPr/>
        </p:nvCxnSpPr>
        <p:spPr>
          <a:xfrm>
            <a:off x="7237374" y="980729"/>
            <a:ext cx="1367074" cy="90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149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55575" y="5091035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Mesh density has no influence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Moisture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Constant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cs-CZ" sz="20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en-US" sz="2000" i="1" baseline="-25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24</a:t>
            </a:fld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281987" y="0"/>
            <a:ext cx="8651304" cy="11430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– center surface temperature</a:t>
            </a:r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8028384" cy="40141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53686" y="4099646"/>
            <a:ext cx="2698988" cy="1501721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>
            <a:off x="6836106" y="5400067"/>
            <a:ext cx="1367074" cy="90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D2A947A3-DC75-FFFE-16E7-6961B1AF9F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53686" y="4099647"/>
            <a:ext cx="2698988" cy="1501721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AF2A6AEC-79C1-3FB6-0BB3-B39C7345ADAB}"/>
              </a:ext>
            </a:extLst>
          </p:cNvPr>
          <p:cNvCxnSpPr/>
          <p:nvPr/>
        </p:nvCxnSpPr>
        <p:spPr>
          <a:xfrm>
            <a:off x="6836106" y="5400068"/>
            <a:ext cx="1367074" cy="90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755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8028384" cy="4014192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55575" y="5091033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Moisture, constant </a:t>
            </a:r>
            <a:r>
              <a:rPr lang="en-US" sz="2000" i="1" dirty="0"/>
              <a:t>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Mesh density has an influence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1D heat transfer</a:t>
            </a:r>
            <a:endParaRPr lang="en-US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53686" y="4099642"/>
            <a:ext cx="2698988" cy="1501721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>
            <a:off x="6811430" y="4788100"/>
            <a:ext cx="1367074" cy="90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Nadpis 1"/>
          <p:cNvSpPr txBox="1">
            <a:spLocks/>
          </p:cNvSpPr>
          <p:nvPr/>
        </p:nvSpPr>
        <p:spPr>
          <a:xfrm>
            <a:off x="281987" y="0"/>
            <a:ext cx="8651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– center surface temperature</a:t>
            </a:r>
          </a:p>
        </p:txBody>
      </p:sp>
    </p:spTree>
    <p:extLst>
      <p:ext uri="{BB962C8B-B14F-4D97-AF65-F5344CB8AC3E}">
        <p14:creationId xmlns:p14="http://schemas.microsoft.com/office/powerpoint/2010/main" val="1912513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8028384" cy="4014192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26</a:t>
            </a:fld>
            <a:endParaRPr lang="cs-CZ" dirty="0"/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53686" y="4099642"/>
            <a:ext cx="2698988" cy="1501721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>
            <a:off x="6836106" y="4221088"/>
            <a:ext cx="1367074" cy="905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Nadpis 1"/>
          <p:cNvSpPr txBox="1">
            <a:spLocks/>
          </p:cNvSpPr>
          <p:nvPr/>
        </p:nvSpPr>
        <p:spPr>
          <a:xfrm>
            <a:off x="281987" y="0"/>
            <a:ext cx="8651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– center surface temperature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55575" y="5091033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Moisture, constant </a:t>
            </a:r>
            <a:r>
              <a:rPr lang="en-US" sz="2000" i="1" dirty="0"/>
              <a:t>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0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Mesh density has an influence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1D heat transfer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488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6348" y="1268760"/>
            <a:ext cx="8646132" cy="5256584"/>
          </a:xfrm>
        </p:spPr>
        <p:txBody>
          <a:bodyPr>
            <a:normAutofit/>
          </a:bodyPr>
          <a:lstStyle/>
          <a:p>
            <a:r>
              <a:rPr lang="en-US" sz="2800" noProof="0" dirty="0"/>
              <a:t>A lot of work to do in the future</a:t>
            </a:r>
          </a:p>
          <a:p>
            <a:r>
              <a:rPr lang="en-US" sz="2800" noProof="0" dirty="0"/>
              <a:t>Experiments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Use heat flux gauges with lower measuring range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noProof="0" dirty="0"/>
              <a:t>Measure vel</a:t>
            </a:r>
            <a:r>
              <a:rPr lang="cs-CZ" sz="2000" noProof="0" dirty="0"/>
              <a:t>o</a:t>
            </a:r>
            <a:r>
              <a:rPr lang="en-US" sz="2000" noProof="0" dirty="0"/>
              <a:t>city profile in the doors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400" noProof="0" dirty="0"/>
          </a:p>
          <a:p>
            <a:r>
              <a:rPr lang="en-US" sz="2800" noProof="0" dirty="0"/>
              <a:t>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noProof="0" dirty="0"/>
              <a:t>Need of </a:t>
            </a:r>
            <a:r>
              <a:rPr lang="en-US" sz="2000" noProof="0" dirty="0" err="1"/>
              <a:t>milimeter</a:t>
            </a:r>
            <a:r>
              <a:rPr lang="en-US" sz="2000" dirty="0"/>
              <a:t>-size mesh confirmed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noProof="0" dirty="0"/>
              <a:t>Change the boundary condition in the hood area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Add temperature dependent parameters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/>
              <a:t>The effect of 3D conduction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noProof="0" dirty="0"/>
              <a:t>Get at least 200 seconds of the very </a:t>
            </a:r>
            <a:r>
              <a:rPr lang="en-US" sz="2000" noProof="0"/>
              <a:t>fine meshes</a:t>
            </a:r>
            <a:endParaRPr lang="en-US" sz="2000" noProof="0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Conclusions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095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403648" y="2348880"/>
            <a:ext cx="633670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Thank you for you attention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!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722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04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Pyrolysis model input parameters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55574" y="962724"/>
            <a:ext cx="5352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Micro-scale</a:t>
            </a:r>
            <a:r>
              <a:rPr lang="cs-CZ" sz="2800" dirty="0"/>
              <a:t> </a:t>
            </a:r>
            <a:r>
              <a:rPr lang="en-US" sz="2800" dirty="0"/>
              <a:t>(</a:t>
            </a:r>
            <a:r>
              <a:rPr lang="cs-CZ" sz="2800" dirty="0"/>
              <a:t>TGA, DSC</a:t>
            </a:r>
            <a:r>
              <a:rPr lang="en-US" sz="2800" dirty="0"/>
              <a:t>)</a:t>
            </a:r>
            <a:endParaRPr lang="cs-CZ" sz="28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1" y="1484784"/>
            <a:ext cx="3173135" cy="3330864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947843" y="4869160"/>
            <a:ext cx="1535924" cy="1282157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32458" r="7722" b="4880"/>
          <a:stretch/>
        </p:blipFill>
        <p:spPr>
          <a:xfrm rot="5400000">
            <a:off x="2781285" y="2341067"/>
            <a:ext cx="4678992" cy="311349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9" t="26296" r="-1" b="1537"/>
          <a:stretch/>
        </p:blipFill>
        <p:spPr>
          <a:xfrm rot="5400000">
            <a:off x="6849067" y="4625947"/>
            <a:ext cx="2069247" cy="201757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6"/>
          <a:srcRect l="5029" t="1" r="16195" b="20876"/>
          <a:stretch/>
        </p:blipFill>
        <p:spPr>
          <a:xfrm rot="5400000">
            <a:off x="6173124" y="1789767"/>
            <a:ext cx="3384378" cy="191031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051720" y="6277897"/>
            <a:ext cx="4824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Bench-scale (Cone, Hot Disk)</a:t>
            </a:r>
          </a:p>
        </p:txBody>
      </p:sp>
    </p:spTree>
    <p:extLst>
      <p:ext uri="{BB962C8B-B14F-4D97-AF65-F5344CB8AC3E}">
        <p14:creationId xmlns:p14="http://schemas.microsoft.com/office/powerpoint/2010/main" val="133058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 of pyrolysis model</a:t>
            </a:r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55574" y="962724"/>
            <a:ext cx="571257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Vertical flame spread experiment</a:t>
            </a:r>
            <a:endParaRPr lang="cs-CZ" sz="2800" dirty="0"/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Dataset covering flame spread</a:t>
            </a:r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2 x 1 m board</a:t>
            </a:r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50 x 5 x 10 cm propane burner</a:t>
            </a:r>
            <a:endParaRPr lang="cs-CZ" sz="2000" dirty="0"/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Combustible wall fire model</a:t>
            </a:r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Turbulent buoyant fluid model</a:t>
            </a:r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Gas phase kinetics</a:t>
            </a:r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Flame heat transfer</a:t>
            </a:r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Pyrolysis</a:t>
            </a:r>
            <a:endParaRPr lang="cs-CZ" sz="2000" dirty="0"/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Discrepancy related to pyrolysis only?</a:t>
            </a:r>
            <a:endParaRPr lang="en-US" sz="2000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79773" y="2075939"/>
            <a:ext cx="4861712" cy="302898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51520" y="6180240"/>
            <a:ext cx="81369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Wong, William Chiu-Kit. 2012. CFD Flame Spread Model Validation: Multi-Component Data Set Framework. : Worcester Polytechnic Institute</a:t>
            </a:r>
          </a:p>
        </p:txBody>
      </p:sp>
    </p:spTree>
    <p:extLst>
      <p:ext uri="{BB962C8B-B14F-4D97-AF65-F5344CB8AC3E}">
        <p14:creationId xmlns:p14="http://schemas.microsoft.com/office/powerpoint/2010/main" val="3758801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Inert wall fire</a:t>
            </a:r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55574" y="962724"/>
            <a:ext cx="57125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Thermal feedback to the wall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Fiber cement panel</a:t>
            </a:r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2 x 1 m</a:t>
            </a:r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12 mm thick</a:t>
            </a:r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Back side exposed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1" t="27176" r="5478" b="18082"/>
          <a:stretch/>
        </p:blipFill>
        <p:spPr>
          <a:xfrm rot="5400000">
            <a:off x="4866911" y="2568279"/>
            <a:ext cx="4958298" cy="2523783"/>
          </a:xfrm>
          <a:prstGeom prst="rect">
            <a:avLst/>
          </a:prstGeom>
        </p:spPr>
      </p:pic>
      <p:pic>
        <p:nvPicPr>
          <p:cNvPr id="9" name="Zástupný symbol pro obsah 14">
            <a:extLst>
              <a:ext uri="{FF2B5EF4-FFF2-40B4-BE49-F238E27FC236}">
                <a16:creationId xmlns:a16="http://schemas.microsoft.com/office/drawing/2014/main" id="{1304DAE5-644C-427D-9CA3-DA08C021B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63"/>
          <a:stretch/>
        </p:blipFill>
        <p:spPr>
          <a:xfrm>
            <a:off x="539552" y="2924944"/>
            <a:ext cx="5081316" cy="34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Inert wall measured quantities</a:t>
            </a:r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55574" y="962724"/>
            <a:ext cx="57125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Gas phase</a:t>
            </a:r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Temperature in the corner</a:t>
            </a:r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Temperature close to the panel</a:t>
            </a:r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Net heat flux to the wall</a:t>
            </a:r>
            <a:endParaRPr lang="cs-CZ" sz="2000" dirty="0"/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Solid phase</a:t>
            </a:r>
          </a:p>
          <a:p>
            <a:pPr marL="914400" lvl="1" indent="-457200">
              <a:buSzPct val="100000"/>
              <a:buFont typeface="Wingdings" panose="05000000000000000000" pitchFamily="2" charset="2"/>
              <a:buChar char="Ø"/>
            </a:pPr>
            <a:r>
              <a:rPr lang="en-US" sz="2000" dirty="0"/>
              <a:t>Surface temperature</a:t>
            </a:r>
            <a:r>
              <a:rPr lang="cs-CZ" sz="2000" dirty="0"/>
              <a:t> front and </a:t>
            </a:r>
            <a:r>
              <a:rPr lang="cs-CZ" sz="2000" dirty="0" err="1"/>
              <a:t>back</a:t>
            </a:r>
            <a:r>
              <a:rPr lang="cs-CZ" sz="2000" dirty="0"/>
              <a:t> </a:t>
            </a:r>
            <a:endParaRPr lang="en-US" sz="2000" dirty="0"/>
          </a:p>
        </p:txBody>
      </p:sp>
      <p:pic>
        <p:nvPicPr>
          <p:cNvPr id="10" name="Zástupný symbol pro obsa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884" y="988568"/>
            <a:ext cx="3110319" cy="482787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7" t="9926" r="6667" b="4352"/>
          <a:stretch/>
        </p:blipFill>
        <p:spPr>
          <a:xfrm rot="5400000">
            <a:off x="820107" y="4003741"/>
            <a:ext cx="1854515" cy="177088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3961923"/>
            <a:ext cx="1749988" cy="18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8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Repeatability and uncertainty</a:t>
            </a:r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55574" y="962725"/>
            <a:ext cx="7584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5 times at each heat flux (30 and 50 kW)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Max-min values showed for 30 kW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4860032" y="1412776"/>
            <a:ext cx="4001545" cy="2911810"/>
            <a:chOff x="4678008" y="1525022"/>
            <a:chExt cx="4001545" cy="2911810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008" y="1916832"/>
              <a:ext cx="3359999" cy="2520000"/>
            </a:xfrm>
            <a:prstGeom prst="rect">
              <a:avLst/>
            </a:prstGeom>
          </p:spPr>
        </p:pic>
        <p:grpSp>
          <p:nvGrpSpPr>
            <p:cNvPr id="14" name="Skupina 13"/>
            <p:cNvGrpSpPr/>
            <p:nvPr/>
          </p:nvGrpSpPr>
          <p:grpSpPr>
            <a:xfrm>
              <a:off x="6550216" y="1525022"/>
              <a:ext cx="2129337" cy="995747"/>
              <a:chOff x="2027661" y="775397"/>
              <a:chExt cx="2129337" cy="995747"/>
            </a:xfrm>
          </p:grpSpPr>
          <p:sp>
            <p:nvSpPr>
              <p:cNvPr id="16" name="Obdélník 15"/>
              <p:cNvSpPr/>
              <p:nvPr/>
            </p:nvSpPr>
            <p:spPr>
              <a:xfrm>
                <a:off x="2027661" y="775397"/>
                <a:ext cx="212933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1462" lvl="1"/>
                <a:r>
                  <a:rPr lang="cs-CZ" sz="2000" dirty="0"/>
                  <a:t>25 °C ± 2.5 °C </a:t>
                </a:r>
              </a:p>
            </p:txBody>
          </p:sp>
          <p:cxnSp>
            <p:nvCxnSpPr>
              <p:cNvPr id="17" name="Přímá spojnice se šipkou 16"/>
              <p:cNvCxnSpPr>
                <a:stCxn id="16" idx="2"/>
              </p:cNvCxnSpPr>
              <p:nvPr/>
            </p:nvCxnSpPr>
            <p:spPr>
              <a:xfrm>
                <a:off x="3092330" y="1175507"/>
                <a:ext cx="49322" cy="59563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Skupina 7"/>
          <p:cNvGrpSpPr/>
          <p:nvPr/>
        </p:nvGrpSpPr>
        <p:grpSpPr>
          <a:xfrm>
            <a:off x="4860032" y="4063116"/>
            <a:ext cx="3816423" cy="2747849"/>
            <a:chOff x="4860032" y="4063116"/>
            <a:chExt cx="3816423" cy="2747849"/>
          </a:xfrm>
        </p:grpSpPr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032" y="4290965"/>
              <a:ext cx="3360000" cy="2520000"/>
            </a:xfrm>
            <a:prstGeom prst="rect">
              <a:avLst/>
            </a:prstGeom>
          </p:spPr>
        </p:pic>
        <p:sp>
          <p:nvSpPr>
            <p:cNvPr id="19" name="Obdélník 18"/>
            <p:cNvSpPr/>
            <p:nvPr/>
          </p:nvSpPr>
          <p:spPr>
            <a:xfrm>
              <a:off x="6732240" y="4063116"/>
              <a:ext cx="194421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1462" lvl="1"/>
              <a:r>
                <a:rPr lang="cs-CZ" sz="2000" dirty="0"/>
                <a:t>90 °C ± 3.8 °C </a:t>
              </a:r>
            </a:p>
            <a:p>
              <a:pPr marL="271462" lvl="1"/>
              <a:r>
                <a:rPr lang="cs-CZ" sz="2000" dirty="0"/>
                <a:t> </a:t>
              </a:r>
            </a:p>
          </p:txBody>
        </p:sp>
        <p:cxnSp>
          <p:nvCxnSpPr>
            <p:cNvPr id="20" name="Přímá spojnice se šipkou 19"/>
            <p:cNvCxnSpPr/>
            <p:nvPr/>
          </p:nvCxnSpPr>
          <p:spPr>
            <a:xfrm>
              <a:off x="7704347" y="4437112"/>
              <a:ext cx="60666" cy="3948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ovéPole 20"/>
          <p:cNvSpPr txBox="1"/>
          <p:nvPr/>
        </p:nvSpPr>
        <p:spPr>
          <a:xfrm>
            <a:off x="149902" y="2129425"/>
            <a:ext cx="42433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Net heat flux</a:t>
            </a:r>
          </a:p>
          <a:p>
            <a:pPr marL="1025525" lvl="2" indent="-354013">
              <a:buFont typeface="Wingdings" panose="05000000000000000000" pitchFamily="2" charset="2"/>
              <a:buChar char="Ø"/>
            </a:pPr>
            <a:r>
              <a:rPr lang="en-US" sz="2000" dirty="0"/>
              <a:t>Calibration accuracy is ± 3 % at full scale</a:t>
            </a:r>
          </a:p>
          <a:p>
            <a:pPr marL="1025525" lvl="2" indent="-354013">
              <a:buFont typeface="Wingdings" panose="05000000000000000000" pitchFamily="2" charset="2"/>
              <a:buChar char="Ø"/>
            </a:pPr>
            <a:r>
              <a:rPr lang="en-US" sz="2000" dirty="0"/>
              <a:t>Non-linearity error 10 </a:t>
            </a:r>
            <a:r>
              <a:rPr lang="cs-CZ" sz="2000" dirty="0"/>
              <a:t>-</a:t>
            </a:r>
            <a:r>
              <a:rPr lang="en-US" sz="2000" dirty="0"/>
              <a:t> 50 % 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79" y="3885919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6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7" y="2052800"/>
            <a:ext cx="6223009" cy="4760576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55574" y="905233"/>
            <a:ext cx="86648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FDS (Fire Dynamic Simulator) ver. 6.7.7</a:t>
            </a:r>
          </a:p>
          <a:p>
            <a:pPr marL="457200" indent="-457200">
              <a:buSzPct val="100000"/>
              <a:buFont typeface="Arial" panose="020B0604020202020204" pitchFamily="34" charset="0"/>
              <a:buChar char="•"/>
            </a:pPr>
            <a:r>
              <a:rPr lang="cs-CZ" sz="2800" dirty="0"/>
              <a:t>Layout (ISO 9705-1) </a:t>
            </a:r>
            <a:r>
              <a:rPr lang="en-US" sz="2800" dirty="0"/>
              <a:t>modified according to experiments</a:t>
            </a:r>
          </a:p>
        </p:txBody>
      </p:sp>
    </p:spTree>
    <p:extLst>
      <p:ext uri="{BB962C8B-B14F-4D97-AF65-F5344CB8AC3E}">
        <p14:creationId xmlns:p14="http://schemas.microsoft.com/office/powerpoint/2010/main" val="312009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ykřičník | ALFAHS.c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90" y="1909960"/>
            <a:ext cx="816025" cy="81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725861" y="5032699"/>
            <a:ext cx="368970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&amp;SURF ID=‚</a:t>
            </a:r>
            <a:r>
              <a:rPr lang="cs-CZ" sz="1600" b="1" dirty="0"/>
              <a:t>FLOOR</a:t>
            </a:r>
            <a:r>
              <a:rPr lang="en-US" sz="1600" dirty="0"/>
              <a:t>',</a:t>
            </a:r>
          </a:p>
          <a:p>
            <a:r>
              <a:rPr lang="cs-CZ" sz="1600" dirty="0"/>
              <a:t>      </a:t>
            </a:r>
            <a:r>
              <a:rPr lang="en-US" sz="1600" dirty="0"/>
              <a:t>BACKING='VOID',</a:t>
            </a:r>
          </a:p>
          <a:p>
            <a:r>
              <a:rPr lang="en-US" sz="1600" dirty="0"/>
              <a:t>      MATL_ID(1,1)='</a:t>
            </a:r>
            <a:r>
              <a:rPr lang="cs-CZ" sz="1600" b="1" dirty="0">
                <a:solidFill>
                  <a:srgbClr val="00B050"/>
                </a:solidFill>
              </a:rPr>
              <a:t> AERATED_CONCRETE </a:t>
            </a:r>
            <a:r>
              <a:rPr lang="en-US" sz="1600" dirty="0"/>
              <a:t>',</a:t>
            </a:r>
          </a:p>
          <a:p>
            <a:r>
              <a:rPr lang="en-US" sz="1600" dirty="0"/>
              <a:t>      MATL_MASS_FRACTION(1,1)=1.0,</a:t>
            </a:r>
          </a:p>
          <a:p>
            <a:r>
              <a:rPr lang="en-US" sz="1600" dirty="0"/>
              <a:t>      THICKNESS(1)=0.1,/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337" y="1663353"/>
            <a:ext cx="4337773" cy="3318378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5992"/>
            <a:ext cx="2133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–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boundary conditions</a:t>
            </a:r>
          </a:p>
        </p:txBody>
      </p:sp>
      <p:sp>
        <p:nvSpPr>
          <p:cNvPr id="2" name="AutoShape 2" descr="Související obráz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59880" y="1124744"/>
            <a:ext cx="338437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&amp;SURF ID='</a:t>
            </a:r>
            <a:r>
              <a:rPr lang="en-US" sz="1600" b="1" dirty="0"/>
              <a:t>VENTILATOR</a:t>
            </a:r>
            <a:r>
              <a:rPr lang="en-US" sz="1600" dirty="0"/>
              <a:t>',</a:t>
            </a:r>
          </a:p>
          <a:p>
            <a:r>
              <a:rPr lang="en-US" sz="1600" dirty="0"/>
              <a:t>VOLUME_FLOW=</a:t>
            </a:r>
            <a:r>
              <a:rPr lang="en-US" sz="1600" b="1" dirty="0"/>
              <a:t>0.8</a:t>
            </a:r>
            <a:r>
              <a:rPr lang="cs-CZ" sz="1600" dirty="0"/>
              <a:t> / 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(m</a:t>
            </a:r>
            <a:r>
              <a:rPr lang="cs-CZ" sz="1600" baseline="30000" dirty="0">
                <a:solidFill>
                  <a:schemeClr val="bg1">
                    <a:lumMod val="50000"/>
                  </a:schemeClr>
                </a:solidFill>
              </a:rPr>
              <a:t>3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/s)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59881" y="2581593"/>
            <a:ext cx="241192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&amp;VENT SURF_ID='</a:t>
            </a:r>
            <a:r>
              <a:rPr lang="en-US" sz="1600" b="1" dirty="0"/>
              <a:t>OPEN</a:t>
            </a:r>
            <a:r>
              <a:rPr lang="en-US" sz="1600" dirty="0"/>
              <a:t>'/</a:t>
            </a:r>
          </a:p>
        </p:txBody>
      </p:sp>
      <p:cxnSp>
        <p:nvCxnSpPr>
          <p:cNvPr id="12" name="Přímá spojnice se šipkou 11"/>
          <p:cNvCxnSpPr>
            <a:stCxn id="6" idx="2"/>
          </p:cNvCxnSpPr>
          <p:nvPr/>
        </p:nvCxnSpPr>
        <p:spPr>
          <a:xfrm flipH="1" flipV="1">
            <a:off x="5715482" y="4399657"/>
            <a:ext cx="872742" cy="5820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6" idx="2"/>
          </p:cNvCxnSpPr>
          <p:nvPr/>
        </p:nvCxnSpPr>
        <p:spPr>
          <a:xfrm flipV="1">
            <a:off x="6588224" y="4471665"/>
            <a:ext cx="927457" cy="5100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7" idx="3"/>
          </p:cNvCxnSpPr>
          <p:nvPr/>
        </p:nvCxnSpPr>
        <p:spPr>
          <a:xfrm>
            <a:off x="3744256" y="1417132"/>
            <a:ext cx="2987984" cy="7038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>
            <a:stCxn id="9" idx="3"/>
          </p:cNvCxnSpPr>
          <p:nvPr/>
        </p:nvCxnSpPr>
        <p:spPr>
          <a:xfrm flipV="1">
            <a:off x="2771801" y="2566690"/>
            <a:ext cx="3816422" cy="1841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Obdélník 30"/>
          <p:cNvSpPr/>
          <p:nvPr/>
        </p:nvSpPr>
        <p:spPr>
          <a:xfrm>
            <a:off x="1494149" y="5032699"/>
            <a:ext cx="255530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&amp;MATL ID=‚</a:t>
            </a:r>
            <a:r>
              <a:rPr lang="cs-CZ" sz="1600" b="1" dirty="0">
                <a:solidFill>
                  <a:srgbClr val="00B050"/>
                </a:solidFill>
              </a:rPr>
              <a:t>AERATED_CONCRETE</a:t>
            </a:r>
            <a:r>
              <a:rPr lang="en-US" sz="1600" dirty="0"/>
              <a:t>',</a:t>
            </a:r>
          </a:p>
          <a:p>
            <a:r>
              <a:rPr lang="en-US" sz="1600" dirty="0"/>
              <a:t>      SPECIFIC_HEAT=1.0,</a:t>
            </a:r>
          </a:p>
          <a:p>
            <a:r>
              <a:rPr lang="en-US" sz="1600" dirty="0"/>
              <a:t>      CONDUCTIVITY=0.12,</a:t>
            </a:r>
          </a:p>
          <a:p>
            <a:r>
              <a:rPr lang="en-US" sz="1600" dirty="0"/>
              <a:t>      DENSITY=500.0/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66776" y="3889280"/>
            <a:ext cx="2621048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/>
              <a:t>&amp;OBST SURF_ID='</a:t>
            </a:r>
            <a:r>
              <a:rPr lang="en-US" sz="1600" b="1" dirty="0"/>
              <a:t>INERT</a:t>
            </a:r>
            <a:r>
              <a:rPr lang="en-US" sz="1600" dirty="0"/>
              <a:t>', TRANSPARENCY=0.5</a:t>
            </a:r>
            <a:r>
              <a:rPr lang="cs-CZ" sz="1600" dirty="0"/>
              <a:t> /</a:t>
            </a:r>
            <a:endParaRPr lang="en-US" sz="1600" dirty="0"/>
          </a:p>
        </p:txBody>
      </p:sp>
      <p:cxnSp>
        <p:nvCxnSpPr>
          <p:cNvPr id="33" name="Přímá spojnice se šipkou 32"/>
          <p:cNvCxnSpPr>
            <a:stCxn id="32" idx="3"/>
          </p:cNvCxnSpPr>
          <p:nvPr/>
        </p:nvCxnSpPr>
        <p:spPr>
          <a:xfrm flipV="1">
            <a:off x="2987824" y="3362410"/>
            <a:ext cx="4464496" cy="81925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stCxn id="3" idx="1"/>
            <a:endCxn id="31" idx="3"/>
          </p:cNvCxnSpPr>
          <p:nvPr/>
        </p:nvCxnSpPr>
        <p:spPr>
          <a:xfrm flipH="1">
            <a:off x="4049453" y="5694419"/>
            <a:ext cx="676408" cy="0"/>
          </a:xfrm>
          <a:prstGeom prst="straightConnector1">
            <a:avLst/>
          </a:prstGeom>
          <a:ln w="28575"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8196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BF5A78AA4D8924CBEDB01EC01A3D44D" ma:contentTypeVersion="10" ma:contentTypeDescription="Vytvoří nový dokument" ma:contentTypeScope="" ma:versionID="a763880194352b38a86868169aae590e">
  <xsd:schema xmlns:xsd="http://www.w3.org/2001/XMLSchema" xmlns:xs="http://www.w3.org/2001/XMLSchema" xmlns:p="http://schemas.microsoft.com/office/2006/metadata/properties" xmlns:ns2="7ad78975-5a04-40c7-8551-26d20ab1e5dd" xmlns:ns3="76d33fdc-844b-41d8-8ab1-a1cb6ed9e1c8" targetNamespace="http://schemas.microsoft.com/office/2006/metadata/properties" ma:root="true" ma:fieldsID="12025b60aa3920a0b076be87b8eee7f6" ns2:_="" ns3:_="">
    <xsd:import namespace="7ad78975-5a04-40c7-8551-26d20ab1e5dd"/>
    <xsd:import namespace="76d33fdc-844b-41d8-8ab1-a1cb6ed9e1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d78975-5a04-40c7-8551-26d20ab1e5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3b18ec1b-57a9-4d12-a5b8-8b600ff9f5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33fdc-844b-41d8-8ab1-a1cb6ed9e1c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a8c65ba-dc00-4260-9fa3-dd3dc355778a}" ma:internalName="TaxCatchAll" ma:showField="CatchAllData" ma:web="76d33fdc-844b-41d8-8ab1-a1cb6ed9e1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d78975-5a04-40c7-8551-26d20ab1e5dd">
      <Terms xmlns="http://schemas.microsoft.com/office/infopath/2007/PartnerControls"/>
    </lcf76f155ced4ddcb4097134ff3c332f>
    <TaxCatchAll xmlns="76d33fdc-844b-41d8-8ab1-a1cb6ed9e1c8" xsi:nil="true"/>
  </documentManagement>
</p:properties>
</file>

<file path=customXml/itemProps1.xml><?xml version="1.0" encoding="utf-8"?>
<ds:datastoreItem xmlns:ds="http://schemas.openxmlformats.org/officeDocument/2006/customXml" ds:itemID="{7FC56875-2515-4CB4-9018-25F3E3414E2D}"/>
</file>

<file path=customXml/itemProps2.xml><?xml version="1.0" encoding="utf-8"?>
<ds:datastoreItem xmlns:ds="http://schemas.openxmlformats.org/officeDocument/2006/customXml" ds:itemID="{D8FE11BC-DA40-4BE6-B47B-631CDC7C88B3}"/>
</file>

<file path=customXml/itemProps3.xml><?xml version="1.0" encoding="utf-8"?>
<ds:datastoreItem xmlns:ds="http://schemas.openxmlformats.org/officeDocument/2006/customXml" ds:itemID="{564E74BD-3B16-4A6F-94C5-0C6168618E19}"/>
</file>

<file path=docProps/app.xml><?xml version="1.0" encoding="utf-8"?>
<Properties xmlns="http://schemas.openxmlformats.org/officeDocument/2006/extended-properties" xmlns:vt="http://schemas.openxmlformats.org/officeDocument/2006/docPropsVTypes">
  <TotalTime>15004</TotalTime>
  <Words>1668</Words>
  <Application>Microsoft Office PowerPoint</Application>
  <PresentationFormat>Předvádění na obrazovce (4:3)</PresentationFormat>
  <Paragraphs>297</Paragraphs>
  <Slides>29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</vt:lpstr>
      <vt:lpstr>Cambria Math</vt:lpstr>
      <vt:lpstr>Courier New</vt:lpstr>
      <vt:lpstr>Wingdings</vt:lpstr>
      <vt:lpstr>Motiv sady Office</vt:lpstr>
      <vt:lpstr>Vlastní návrh</vt:lpstr>
      <vt:lpstr>Inert Wall Exposed to Fire – Experiment and FDS Model</vt:lpstr>
      <vt:lpstr>Motivation – fire spread modeling</vt:lpstr>
      <vt:lpstr>Pyrolysis model input parameters</vt:lpstr>
      <vt:lpstr>Validation of pyrolysis model</vt:lpstr>
      <vt:lpstr>Inert wall fire</vt:lpstr>
      <vt:lpstr>Inert wall measured quantities</vt:lpstr>
      <vt:lpstr>Repeatability and uncertainty</vt:lpstr>
      <vt:lpstr>Model</vt:lpstr>
      <vt:lpstr>Model – boundary conditions</vt:lpstr>
      <vt:lpstr>Model – boundary conditions</vt:lpstr>
      <vt:lpstr>Model – boundary conditions</vt:lpstr>
      <vt:lpstr>Model – inert wall</vt:lpstr>
      <vt:lpstr>Model – inert wall</vt:lpstr>
      <vt:lpstr>Model – inert wall</vt:lpstr>
      <vt:lpstr>Model – inert wall</vt:lpstr>
      <vt:lpstr>Model – combustion</vt:lpstr>
      <vt:lpstr>Model – computational mesh</vt:lpstr>
      <vt:lpstr>Model – computational mesh</vt:lpstr>
      <vt:lpstr>Results – cold layer 670 mm</vt:lpstr>
      <vt:lpstr>Results – cold layer 970 mm</vt:lpstr>
      <vt:lpstr>Results – hot layer 1720 mm</vt:lpstr>
      <vt:lpstr>Results – heat flux to the wall</vt:lpstr>
      <vt:lpstr>Results – heat flux to the wall</vt:lpstr>
      <vt:lpstr>Results – center surface temperature</vt:lpstr>
      <vt:lpstr>Prezentace aplikace PowerPoint</vt:lpstr>
      <vt:lpstr>Prezentace aplikace PowerPoint</vt:lpstr>
      <vt:lpstr>Conclusions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Tepelné charakteristiky pevných látek pro požární simulace v řešiči FDS</dc:title>
  <dc:creator>Vojta</dc:creator>
  <cp:lastModifiedBy>Vojtěch Šálek</cp:lastModifiedBy>
  <cp:revision>282</cp:revision>
  <dcterms:created xsi:type="dcterms:W3CDTF">2016-06-14T09:24:14Z</dcterms:created>
  <dcterms:modified xsi:type="dcterms:W3CDTF">2022-12-04T18:30:50Z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0x0101005BF5A78AA4D8924CBEDB01EC01A3D44D</vt:lpwstr>
  </property>
</Properties>
</file>